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8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110391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gahin.org/about-gahin/"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bcnews.com/news/us-news/thousands-patient-records-leaked-hospital-data-breach-n756981" TargetMode="External"/><Relationship Id="rId4" Type="http://schemas.openxmlformats.org/officeDocument/2006/relationships/hyperlink" Target="https://www.forbes.com/sites/mariyayao/2017/04/14/your-electronic-medical-records-can-be-worth-1000-to-hackers/%237b4a5c9c50cf" TargetMode="External"/><Relationship Id="rId5" Type="http://schemas.openxmlformats.org/officeDocument/2006/relationships/hyperlink" Target="https://www.protenus.com/press/press-release/56m-patient-records-breached-in-2017-as-healthcare-struggles-to-proactively-protect-health-data"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healthitanalytics.com/news/are-universal-ehrs-key-to-healthcare-value-trust-and-ai-adoption"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nchs/data/ahcd/nehrs/2015_nehrs_web_table.pdf" TargetMode="External"/><Relationship Id="rId4" Type="http://schemas.openxmlformats.org/officeDocument/2006/relationships/hyperlink" Target="https://www.cdc.gov/nchs/fastats/electronic-medical-records.htm" TargetMode="External"/><Relationship Id="rId5" Type="http://schemas.openxmlformats.org/officeDocument/2006/relationships/hyperlink" Target="https://dashboard.healthit.gov/quickstats/quickstats.php" TargetMode="External"/><Relationship Id="rId6" Type="http://schemas.openxmlformats.org/officeDocument/2006/relationships/hyperlink" Target="https://www.practicefusion.com/ehr/internal-medicine/" TargetMode="External"/><Relationship Id="rId7" Type="http://schemas.openxmlformats.org/officeDocument/2006/relationships/hyperlink" Target="https://www.practicefusion.com/ehr/pediatrics/"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getreferralmd.com/2012/02/medical-dental-referral-letter/" TargetMode="External"/><Relationship Id="rId4" Type="http://schemas.openxmlformats.org/officeDocument/2006/relationships/hyperlink" Target="https://www.visualcapitalist.com/electronic-health-records-as-a-gps-for-healthcare/"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1)Define emr &amp; discuss our current system</a:t>
            </a:r>
            <a:endParaRPr/>
          </a:p>
          <a:p>
            <a:pPr marL="0" lvl="0" indent="0" algn="l" rtl="0">
              <a:spcBef>
                <a:spcPts val="0"/>
              </a:spcBef>
              <a:spcAft>
                <a:spcPts val="0"/>
              </a:spcAft>
              <a:buClr>
                <a:schemeClr val="dk1"/>
              </a:buClr>
              <a:buSzPts val="1100"/>
              <a:buFont typeface="Arial"/>
              <a:buNone/>
            </a:pPr>
            <a:r>
              <a:rPr lang="en"/>
              <a:t>2)stats and problems of our current healthcare system / EMR</a:t>
            </a:r>
            <a:endParaRPr/>
          </a:p>
          <a:p>
            <a:pPr marL="0" lvl="0" indent="0" algn="l" rtl="0">
              <a:spcBef>
                <a:spcPts val="0"/>
              </a:spcBef>
              <a:spcAft>
                <a:spcPts val="0"/>
              </a:spcAft>
              <a:buClr>
                <a:schemeClr val="dk1"/>
              </a:buClr>
              <a:buSzPts val="1100"/>
              <a:buFont typeface="Arial"/>
              <a:buNone/>
            </a:pPr>
            <a:r>
              <a:rPr lang="en"/>
              <a:t>3)Discuss concept of universal emr and how it would solve those problems</a:t>
            </a:r>
            <a:endParaRPr/>
          </a:p>
          <a:p>
            <a:pPr marL="0" lvl="0" indent="0" algn="l" rtl="0">
              <a:spcBef>
                <a:spcPts val="0"/>
              </a:spcBef>
              <a:spcAft>
                <a:spcPts val="0"/>
              </a:spcAft>
              <a:buClr>
                <a:schemeClr val="dk1"/>
              </a:buClr>
              <a:buSzPts val="1100"/>
              <a:buFont typeface="Arial"/>
              <a:buNone/>
            </a:pPr>
            <a:r>
              <a:rPr lang="en"/>
              <a:t>4)Describe how we should go about implementing a universal system</a:t>
            </a:r>
            <a:endParaRPr/>
          </a:p>
          <a:p>
            <a:pPr marL="0" lvl="0" indent="0" algn="l" rtl="0">
              <a:spcBef>
                <a:spcPts val="0"/>
              </a:spcBef>
              <a:spcAft>
                <a:spcPts val="0"/>
              </a:spcAft>
              <a:buNone/>
            </a:pPr>
            <a:r>
              <a:rPr lang="en"/>
              <a:t>5)Research if other countries/locations are doing so already or what others are doing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c9fa93ac8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c9fa93a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333333"/>
              </a:buClr>
              <a:buSzPts val="1200"/>
              <a:buChar char="●"/>
            </a:pPr>
            <a:r>
              <a:rPr lang="en" sz="1200">
                <a:solidFill>
                  <a:srgbClr val="333333"/>
                </a:solidFill>
                <a:highlight>
                  <a:srgbClr val="FFFFFF"/>
                </a:highlight>
              </a:rPr>
              <a:t>When patients receive care from multiple providers, the sharing of their health records is either through fax, mail or simply word of mouth from the patient. </a:t>
            </a:r>
            <a:endParaRPr sz="1200">
              <a:solidFill>
                <a:srgbClr val="333333"/>
              </a:solidFill>
              <a:highlight>
                <a:srgbClr val="FFFFFF"/>
              </a:highlight>
            </a:endParaRPr>
          </a:p>
          <a:p>
            <a:pPr marL="457200" lvl="0" indent="-304800" algn="l" rtl="0">
              <a:spcBef>
                <a:spcPts val="0"/>
              </a:spcBef>
              <a:spcAft>
                <a:spcPts val="0"/>
              </a:spcAft>
              <a:buClr>
                <a:srgbClr val="333333"/>
              </a:buClr>
              <a:buSzPts val="1200"/>
              <a:buChar char="●"/>
            </a:pPr>
            <a:r>
              <a:rPr lang="en" sz="1200">
                <a:solidFill>
                  <a:srgbClr val="333333"/>
                </a:solidFill>
                <a:highlight>
                  <a:srgbClr val="FFFFFF"/>
                </a:highlight>
              </a:rPr>
              <a:t>Universal EMRs provide a secure way to share health records, allows for communication between providers and integrate care</a:t>
            </a:r>
            <a:endParaRPr sz="1200">
              <a:solidFill>
                <a:srgbClr val="333333"/>
              </a:solidFill>
              <a:highlight>
                <a:srgbClr val="FFFFFF"/>
              </a:highlight>
            </a:endParaRPr>
          </a:p>
          <a:p>
            <a:pPr marL="457200" lvl="0" indent="-304800" algn="l" rtl="0">
              <a:spcBef>
                <a:spcPts val="0"/>
              </a:spcBef>
              <a:spcAft>
                <a:spcPts val="0"/>
              </a:spcAft>
              <a:buClr>
                <a:srgbClr val="333333"/>
              </a:buClr>
              <a:buSzPts val="1200"/>
              <a:buChar char="●"/>
            </a:pPr>
            <a:r>
              <a:rPr lang="en" sz="1200">
                <a:solidFill>
                  <a:srgbClr val="333333"/>
                </a:solidFill>
                <a:highlight>
                  <a:srgbClr val="FFFFFF"/>
                </a:highlight>
              </a:rPr>
              <a:t>It’s very difficult for physicians and other frontline caregivers to get complete pictures of patients’ healthcare, of course, since patients so often receive care at multiple locations whose IT systems may not be interoperable.</a:t>
            </a:r>
            <a:endParaRPr sz="1200">
              <a:solidFill>
                <a:srgbClr val="333333"/>
              </a:solidFill>
              <a:highlight>
                <a:srgbClr val="FFFFFF"/>
              </a:highlight>
            </a:endParaRPr>
          </a:p>
          <a:p>
            <a:pPr marL="457200" lvl="0" indent="-304800" algn="l" rtl="0">
              <a:spcBef>
                <a:spcPts val="0"/>
              </a:spcBef>
              <a:spcAft>
                <a:spcPts val="0"/>
              </a:spcAft>
              <a:buClr>
                <a:srgbClr val="333333"/>
              </a:buClr>
              <a:buSzPts val="1200"/>
              <a:buChar char="●"/>
            </a:pPr>
            <a:r>
              <a:rPr lang="en" sz="1200">
                <a:solidFill>
                  <a:srgbClr val="333333"/>
                </a:solidFill>
                <a:highlight>
                  <a:srgbClr val="FFFFFF"/>
                </a:highlight>
              </a:rPr>
              <a:t>Less paper work for the provider, the patient doesn't have to provide whole run down of their medical history when they change providers </a:t>
            </a:r>
            <a:endParaRPr sz="1200">
              <a:solidFill>
                <a:srgbClr val="333333"/>
              </a:solidFill>
              <a:highlight>
                <a:srgbClr val="FFFFFF"/>
              </a:highlight>
            </a:endParaRPr>
          </a:p>
          <a:p>
            <a:pPr marL="457200" lvl="0" indent="-304800" algn="l" rtl="0">
              <a:spcBef>
                <a:spcPts val="0"/>
              </a:spcBef>
              <a:spcAft>
                <a:spcPts val="0"/>
              </a:spcAft>
              <a:buClr>
                <a:srgbClr val="333333"/>
              </a:buClr>
              <a:buSzPts val="1200"/>
              <a:buChar char="●"/>
            </a:pPr>
            <a:r>
              <a:rPr lang="en" sz="1200">
                <a:solidFill>
                  <a:srgbClr val="333333"/>
                </a:solidFill>
                <a:highlight>
                  <a:srgbClr val="FFFFFF"/>
                </a:highlight>
              </a:rPr>
              <a:t>Emergency Department providers can a whole view of a patient’s history to better treat them. This is a big benefit especially when the patient is in a state where they cant give history,</a:t>
            </a:r>
            <a:endParaRPr sz="1200">
              <a:solidFill>
                <a:srgbClr val="333333"/>
              </a:solidFill>
              <a:highlight>
                <a:srgbClr val="FFFFFF"/>
              </a:highlight>
            </a:endParaRPr>
          </a:p>
          <a:p>
            <a:pPr marL="457200" lvl="0" indent="-304800" algn="l" rtl="0">
              <a:spcBef>
                <a:spcPts val="0"/>
              </a:spcBef>
              <a:spcAft>
                <a:spcPts val="0"/>
              </a:spcAft>
              <a:buClr>
                <a:srgbClr val="333333"/>
              </a:buClr>
              <a:buSzPts val="1200"/>
              <a:buChar char="●"/>
            </a:pPr>
            <a:r>
              <a:rPr lang="en" sz="1200" b="1">
                <a:solidFill>
                  <a:srgbClr val="333333"/>
                </a:solidFill>
                <a:highlight>
                  <a:srgbClr val="FFFFFF"/>
                </a:highlight>
              </a:rPr>
              <a:t>By having a unified, national EMR system it can facilitate the aggregation of an enormous amount of medical information that would become a valuable database that can be used in research </a:t>
            </a:r>
            <a:endParaRPr sz="1200" b="1">
              <a:solidFill>
                <a:srgbClr val="333333"/>
              </a:solidFill>
              <a:highlight>
                <a:srgbClr val="FFFFFF"/>
              </a:highlight>
            </a:endParaRPr>
          </a:p>
          <a:p>
            <a:pPr marL="457200" lvl="0" indent="-304800" algn="l" rtl="0">
              <a:spcBef>
                <a:spcPts val="0"/>
              </a:spcBef>
              <a:spcAft>
                <a:spcPts val="0"/>
              </a:spcAft>
              <a:buClr>
                <a:srgbClr val="333333"/>
              </a:buClr>
              <a:buSzPts val="1200"/>
              <a:buChar char="●"/>
            </a:pPr>
            <a:r>
              <a:rPr lang="en" sz="1200">
                <a:solidFill>
                  <a:srgbClr val="333333"/>
                </a:solidFill>
                <a:highlight>
                  <a:srgbClr val="FFFFFF"/>
                </a:highlight>
              </a:rPr>
              <a:t>It would have help advance our medical knowledge, and move evidence-based medicine forward</a:t>
            </a:r>
            <a:endParaRPr sz="1200">
              <a:solidFill>
                <a:srgbClr val="333333"/>
              </a:solidFill>
              <a:highlight>
                <a:srgbClr val="FFFFFF"/>
              </a:highlight>
            </a:endParaRPr>
          </a:p>
          <a:p>
            <a:pPr marL="457200" lvl="0" indent="-304800" algn="l" rtl="0">
              <a:spcBef>
                <a:spcPts val="0"/>
              </a:spcBef>
              <a:spcAft>
                <a:spcPts val="0"/>
              </a:spcAft>
              <a:buClr>
                <a:srgbClr val="333333"/>
              </a:buClr>
              <a:buSzPts val="1200"/>
              <a:buChar char="●"/>
            </a:pPr>
            <a:r>
              <a:rPr lang="en" sz="1200">
                <a:solidFill>
                  <a:srgbClr val="333333"/>
                </a:solidFill>
                <a:highlight>
                  <a:srgbClr val="FFFFFF"/>
                </a:highlight>
              </a:rPr>
              <a:t>By having integrating patient information from multiple sources and having all the information accessible will foster better clinical decision making </a:t>
            </a:r>
            <a:endParaRPr sz="1200">
              <a:solidFill>
                <a:srgbClr val="333333"/>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c9fa93ac8_0_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c9fa93ac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~Universal EMRs will reduce costs t</a:t>
            </a:r>
            <a:r>
              <a:rPr lang="en">
                <a:solidFill>
                  <a:srgbClr val="333333"/>
                </a:solidFill>
              </a:rPr>
              <a:t>hrough </a:t>
            </a:r>
            <a:r>
              <a:rPr lang="en" b="1">
                <a:solidFill>
                  <a:srgbClr val="333333"/>
                </a:solidFill>
              </a:rPr>
              <a:t>decreased paperwork, improved safety, reduced duplication of testing, and improved health.</a:t>
            </a:r>
            <a:endParaRPr b="1">
              <a:solidFill>
                <a:srgbClr val="333333"/>
              </a:solidFill>
            </a:endParaRPr>
          </a:p>
          <a:p>
            <a:pPr marL="0" lvl="0" indent="0" algn="l" rtl="0">
              <a:spcBef>
                <a:spcPts val="0"/>
              </a:spcBef>
              <a:spcAft>
                <a:spcPts val="0"/>
              </a:spcAft>
              <a:buNone/>
            </a:pPr>
            <a:r>
              <a:rPr lang="en">
                <a:solidFill>
                  <a:srgbClr val="333333"/>
                </a:solidFill>
              </a:rPr>
              <a:t>~Patients and insurances don't have to pay for unnecessary testing and procedures if the provider has access to all their health information and they can see the results of the tests that already have been done </a:t>
            </a:r>
            <a:endParaRPr>
              <a:solidFill>
                <a:srgbClr val="333333"/>
              </a:solidFill>
            </a:endParaRPr>
          </a:p>
          <a:p>
            <a:pPr marL="0" lvl="0" indent="0" algn="l" rtl="0">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~A universal system that provides acces</a:t>
            </a:r>
            <a:r>
              <a:rPr lang="en" sz="1200" b="1">
                <a:solidFill>
                  <a:schemeClr val="dk1"/>
                </a:solidFill>
                <a:highlight>
                  <a:srgbClr val="FFFFFF"/>
                </a:highlight>
                <a:latin typeface="Times New Roman"/>
                <a:ea typeface="Times New Roman"/>
                <a:cs typeface="Times New Roman"/>
                <a:sym typeface="Times New Roman"/>
              </a:rPr>
              <a:t>s across venues and can aggregate patient data, will create cost savings by promoting better outcomes that translate to less utilization of overall resources</a:t>
            </a:r>
            <a:endParaRPr b="1">
              <a:solidFill>
                <a:srgbClr val="333333"/>
              </a:solidFill>
            </a:endParaRPr>
          </a:p>
          <a:p>
            <a:pPr marL="0" lvl="0" indent="0" algn="l" rtl="0">
              <a:spcBef>
                <a:spcPts val="0"/>
              </a:spcBef>
              <a:spcAft>
                <a:spcPts val="0"/>
              </a:spcAft>
              <a:buNone/>
            </a:pPr>
            <a:r>
              <a:rPr lang="en">
                <a:solidFill>
                  <a:srgbClr val="333333"/>
                </a:solidFill>
              </a:rPr>
              <a:t>While it will be costly to implement a universal EMR, these costs will be overpowered by the saving from decrease use of resources, and reductions in chronic illnesses due to improvements in preventative medicine </a:t>
            </a: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c990cb83d_0_1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c990cb83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ighlight>
                  <a:srgbClr val="FFFFFF"/>
                </a:highlight>
                <a:hlinkClick r:id="rId3"/>
              </a:rPr>
              <a:t>http://gahin.org/about-gahin/</a:t>
            </a:r>
            <a:endParaRPr sz="1200">
              <a:solidFill>
                <a:srgbClr val="3A3C3C"/>
              </a:solidFill>
              <a:highlight>
                <a:srgbClr val="FFFFFF"/>
              </a:highlight>
            </a:endParaRPr>
          </a:p>
          <a:p>
            <a:pPr marL="0" lvl="0" indent="0" algn="l" rtl="0">
              <a:spcBef>
                <a:spcPts val="0"/>
              </a:spcBef>
              <a:spcAft>
                <a:spcPts val="0"/>
              </a:spcAft>
              <a:buNone/>
            </a:pPr>
            <a:endParaRPr sz="1200">
              <a:solidFill>
                <a:srgbClr val="3A3C3C"/>
              </a:solidFill>
              <a:highlight>
                <a:srgbClr val="FFFFFF"/>
              </a:highlight>
            </a:endParaRPr>
          </a:p>
          <a:p>
            <a:pPr marL="0" lvl="0" indent="0" algn="l" rtl="0">
              <a:lnSpc>
                <a:spcPct val="115000"/>
              </a:lnSpc>
              <a:spcBef>
                <a:spcPts val="0"/>
              </a:spcBef>
              <a:spcAft>
                <a:spcPts val="0"/>
              </a:spcAft>
              <a:buClr>
                <a:srgbClr val="000000"/>
              </a:buClr>
              <a:buSzPts val="1100"/>
              <a:buFont typeface="Arial"/>
              <a:buNone/>
            </a:pPr>
            <a:endParaRPr sz="1800">
              <a:solidFill>
                <a:schemeClr val="dk2"/>
              </a:solidFill>
              <a:latin typeface="Calibri"/>
              <a:ea typeface="Calibri"/>
              <a:cs typeface="Calibri"/>
              <a:sym typeface="Calibri"/>
            </a:endParaRPr>
          </a:p>
          <a:p>
            <a:pPr marL="0" lvl="0" indent="0" algn="l" rtl="0">
              <a:lnSpc>
                <a:spcPct val="115000"/>
              </a:lnSpc>
              <a:spcBef>
                <a:spcPts val="1000"/>
              </a:spcBef>
              <a:spcAft>
                <a:spcPts val="0"/>
              </a:spcAft>
              <a:buClr>
                <a:srgbClr val="000000"/>
              </a:buClr>
              <a:buSzPts val="1100"/>
              <a:buFont typeface="Arial"/>
              <a:buNone/>
            </a:pPr>
            <a:endParaRPr sz="1800">
              <a:solidFill>
                <a:schemeClr val="dk2"/>
              </a:solidFill>
              <a:latin typeface="Calibri"/>
              <a:ea typeface="Calibri"/>
              <a:cs typeface="Calibri"/>
              <a:sym typeface="Calibri"/>
            </a:endParaRPr>
          </a:p>
          <a:p>
            <a:pPr marL="0" lvl="0" indent="0" algn="l" rtl="0">
              <a:lnSpc>
                <a:spcPct val="115000"/>
              </a:lnSpc>
              <a:spcBef>
                <a:spcPts val="1000"/>
              </a:spcBef>
              <a:spcAft>
                <a:spcPts val="0"/>
              </a:spcAft>
              <a:buClr>
                <a:srgbClr val="000000"/>
              </a:buClr>
              <a:buSzPts val="1100"/>
              <a:buFont typeface="Arial"/>
              <a:buNone/>
            </a:pPr>
            <a:endParaRPr sz="1800">
              <a:solidFill>
                <a:schemeClr val="dk2"/>
              </a:solidFill>
              <a:latin typeface="Calibri"/>
              <a:ea typeface="Calibri"/>
              <a:cs typeface="Calibri"/>
              <a:sym typeface="Calibri"/>
            </a:endParaRPr>
          </a:p>
          <a:p>
            <a:pPr marL="0" lvl="0" indent="0" algn="l" rtl="0">
              <a:lnSpc>
                <a:spcPct val="115000"/>
              </a:lnSpc>
              <a:spcBef>
                <a:spcPts val="1000"/>
              </a:spcBef>
              <a:spcAft>
                <a:spcPts val="0"/>
              </a:spcAft>
              <a:buClr>
                <a:srgbClr val="000000"/>
              </a:buClr>
              <a:buSzPts val="1100"/>
              <a:buFont typeface="Arial"/>
              <a:buNone/>
            </a:pPr>
            <a:r>
              <a:rPr lang="en" sz="1800">
                <a:solidFill>
                  <a:schemeClr val="dk2"/>
                </a:solidFill>
                <a:latin typeface="Calibri"/>
                <a:ea typeface="Calibri"/>
                <a:cs typeface="Calibri"/>
                <a:sym typeface="Calibri"/>
              </a:rPr>
              <a:t>CRISP (Chesapeake Regional Information System for our Patients)</a:t>
            </a:r>
            <a:endParaRPr sz="1800">
              <a:solidFill>
                <a:schemeClr val="dk2"/>
              </a:solidFill>
              <a:latin typeface="Calibri"/>
              <a:ea typeface="Calibri"/>
              <a:cs typeface="Calibri"/>
              <a:sym typeface="Calibri"/>
            </a:endParaRPr>
          </a:p>
          <a:p>
            <a:pPr marL="457200" lvl="0" indent="-342900" algn="l" rtl="0">
              <a:lnSpc>
                <a:spcPct val="115000"/>
              </a:lnSpc>
              <a:spcBef>
                <a:spcPts val="100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Maryland’s statewide exchange of radiological images, clinical data and laboratory data to treat stroke (why?)</a:t>
            </a:r>
            <a:endParaRPr sz="1800">
              <a:solidFill>
                <a:schemeClr val="dk2"/>
              </a:solidFill>
              <a:latin typeface="Calibri"/>
              <a:ea typeface="Calibri"/>
              <a:cs typeface="Calibri"/>
              <a:sym typeface="Calibri"/>
            </a:endParaRPr>
          </a:p>
          <a:p>
            <a:pPr marL="457200" lvl="0" indent="-342900" algn="l" rtl="0">
              <a:lnSpc>
                <a:spcPct val="115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CRISP team - stroke specialist, neuroradiologist and stroke resident</a:t>
            </a:r>
            <a:endParaRPr sz="1800">
              <a:solidFill>
                <a:schemeClr val="dk2"/>
              </a:solidFill>
              <a:latin typeface="Calibri"/>
              <a:ea typeface="Calibri"/>
              <a:cs typeface="Calibri"/>
              <a:sym typeface="Calibri"/>
            </a:endParaRPr>
          </a:p>
          <a:p>
            <a:pPr marL="457200" lvl="0" indent="-342900" algn="l" rtl="0">
              <a:lnSpc>
                <a:spcPct val="115000"/>
              </a:lnSpc>
              <a:spcBef>
                <a:spcPts val="1000"/>
              </a:spcBef>
              <a:spcAft>
                <a:spcPts val="0"/>
              </a:spcAft>
              <a:buClr>
                <a:schemeClr val="dk2"/>
              </a:buClr>
              <a:buSzPts val="1800"/>
              <a:buFont typeface="Arial"/>
              <a:buChar char="●"/>
            </a:pPr>
            <a:r>
              <a:rPr lang="en" sz="1800">
                <a:solidFill>
                  <a:schemeClr val="dk2"/>
                </a:solidFill>
                <a:latin typeface="Calibri"/>
                <a:ea typeface="Calibri"/>
                <a:cs typeface="Calibri"/>
                <a:sym typeface="Calibri"/>
              </a:rPr>
              <a:t>diagnoses and collaborates with emergency team </a:t>
            </a:r>
            <a:endParaRPr sz="1800">
              <a:solidFill>
                <a:schemeClr val="dk2"/>
              </a:solidFill>
              <a:latin typeface="Calibri"/>
              <a:ea typeface="Calibri"/>
              <a:cs typeface="Calibri"/>
              <a:sym typeface="Calibri"/>
            </a:endParaRPr>
          </a:p>
          <a:p>
            <a:pPr marL="457200" lvl="0" indent="-342900" algn="l" rtl="0">
              <a:lnSpc>
                <a:spcPct val="115000"/>
              </a:lnSpc>
              <a:spcBef>
                <a:spcPts val="1000"/>
              </a:spcBef>
              <a:spcAft>
                <a:spcPts val="0"/>
              </a:spcAft>
              <a:buClr>
                <a:schemeClr val="dk2"/>
              </a:buClr>
              <a:buSzPts val="1800"/>
              <a:buFont typeface="Arial"/>
              <a:buChar char="●"/>
            </a:pPr>
            <a:r>
              <a:rPr lang="en" sz="1800">
                <a:solidFill>
                  <a:schemeClr val="dk2"/>
                </a:solidFill>
                <a:latin typeface="Calibri"/>
                <a:ea typeface="Calibri"/>
                <a:cs typeface="Calibri"/>
                <a:sym typeface="Calibri"/>
              </a:rPr>
              <a:t>improves outcomes by “accelerat[ing] the diagnostic process and dramatically reduces the time to treatment”</a:t>
            </a:r>
            <a:endParaRPr sz="1800">
              <a:solidFill>
                <a:schemeClr val="dk2"/>
              </a:solidFill>
              <a:latin typeface="Calibri"/>
              <a:ea typeface="Calibri"/>
              <a:cs typeface="Calibri"/>
              <a:sym typeface="Calibri"/>
            </a:endParaRPr>
          </a:p>
          <a:p>
            <a:pPr marL="914400" lvl="1" indent="-342900" algn="l" rtl="0">
              <a:lnSpc>
                <a:spcPct val="115000"/>
              </a:lnSpc>
              <a:spcBef>
                <a:spcPts val="100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Saved an average of 56 minutes</a:t>
            </a:r>
            <a:endParaRPr sz="1800">
              <a:solidFill>
                <a:schemeClr val="dk2"/>
              </a:solidFill>
              <a:latin typeface="Calibri"/>
              <a:ea typeface="Calibri"/>
              <a:cs typeface="Calibri"/>
              <a:sym typeface="Calibri"/>
            </a:endParaRPr>
          </a:p>
          <a:p>
            <a:pPr marL="0" lvl="0" indent="0" algn="l" rtl="0">
              <a:spcBef>
                <a:spcPts val="1000"/>
              </a:spcBef>
              <a:spcAft>
                <a:spcPts val="0"/>
              </a:spcAft>
              <a:buClr>
                <a:srgbClr val="000000"/>
              </a:buClr>
              <a:buSzPts val="1100"/>
              <a:buFont typeface="Arial"/>
              <a:buNone/>
            </a:pPr>
            <a:endParaRPr sz="1300">
              <a:solidFill>
                <a:schemeClr val="dk2"/>
              </a:solidFill>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endParaRPr sz="1300">
              <a:solidFill>
                <a:schemeClr val="dk2"/>
              </a:solidFill>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endParaRPr sz="1300">
              <a:solidFill>
                <a:schemeClr val="dk2"/>
              </a:solidFill>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endParaRPr sz="1300">
              <a:solidFill>
                <a:schemeClr val="dk2"/>
              </a:solidFill>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endParaRPr sz="1300">
              <a:solidFill>
                <a:schemeClr val="dk2"/>
              </a:solidFill>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endParaRPr sz="1300">
              <a:solidFill>
                <a:schemeClr val="dk2"/>
              </a:solidFill>
              <a:latin typeface="Calibri"/>
              <a:ea typeface="Calibri"/>
              <a:cs typeface="Calibri"/>
              <a:sym typeface="Calibri"/>
            </a:endParaRPr>
          </a:p>
          <a:p>
            <a:pPr marL="0" lvl="0" indent="0" algn="l" rtl="0">
              <a:spcBef>
                <a:spcPts val="0"/>
              </a:spcBef>
              <a:spcAft>
                <a:spcPts val="0"/>
              </a:spcAft>
              <a:buNone/>
            </a:pPr>
            <a:endParaRPr sz="1200">
              <a:solidFill>
                <a:srgbClr val="3A3C3C"/>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c877f6758_0_1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c877f675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We want to make it clear that this won’t be easy</a:t>
            </a:r>
            <a:endParaRPr/>
          </a:p>
          <a:p>
            <a:pPr marL="457200" lvl="0" indent="-298450" algn="l" rtl="0">
              <a:spcBef>
                <a:spcPts val="0"/>
              </a:spcBef>
              <a:spcAft>
                <a:spcPts val="0"/>
              </a:spcAft>
              <a:buSzPts val="1100"/>
              <a:buChar char="●"/>
            </a:pPr>
            <a:r>
              <a:rPr lang="en"/>
              <a:t>First we would need to make a very efficient and strong program, able to resist malware and other methods. We would spend years testing and improving this software before implementing it because it’s essential to have a near perfect system when operating with people’s health records.</a:t>
            </a:r>
            <a:endParaRPr/>
          </a:p>
          <a:p>
            <a:pPr marL="457200" lvl="0" indent="-298450" algn="l" rtl="0">
              <a:spcBef>
                <a:spcPts val="0"/>
              </a:spcBef>
              <a:spcAft>
                <a:spcPts val="0"/>
              </a:spcAft>
              <a:buSzPts val="1100"/>
              <a:buChar char="●"/>
            </a:pPr>
            <a:r>
              <a:rPr lang="en"/>
              <a:t>It would also be necessary to make this a federal mandate that all facilities will use this. This is essential because if many facilities are not participating, the patient’s health record will not be complete. For example, an ER doctor will want to see the PCP’s files but the PCP dies not participate.</a:t>
            </a:r>
            <a:endParaRPr/>
          </a:p>
          <a:p>
            <a:pPr marL="457200" lvl="0" indent="-298450" algn="l" rtl="0">
              <a:spcBef>
                <a:spcPts val="0"/>
              </a:spcBef>
              <a:spcAft>
                <a:spcPts val="0"/>
              </a:spcAft>
              <a:buSzPts val="1100"/>
              <a:buChar char="●"/>
            </a:pPr>
            <a:r>
              <a:rPr lang="en"/>
              <a:t>We would have 3 methods for a clinician to access this, as without some kind of password or barrier, any one in healthcare would be able to access anyone’s records. First would be a Patient Health Password (PHP). The patient would know this number and could give it to a clinician or hospital upon arrival, just like an insurance number. </a:t>
            </a:r>
            <a:endParaRPr/>
          </a:p>
          <a:p>
            <a:pPr marL="457200" lvl="0" indent="-298450" algn="l" rtl="0">
              <a:spcBef>
                <a:spcPts val="0"/>
              </a:spcBef>
              <a:spcAft>
                <a:spcPts val="0"/>
              </a:spcAft>
              <a:buSzPts val="1100"/>
              <a:buChar char="●"/>
            </a:pPr>
            <a:r>
              <a:rPr lang="en"/>
              <a:t>For times when a patient cannot provide the number, the patient’s EHR could be accessed by scanning a smart chip that would be present in the person’s driver’s license or other form of ID. </a:t>
            </a:r>
            <a:endParaRPr/>
          </a:p>
          <a:p>
            <a:pPr marL="457200" lvl="0" indent="-298450" algn="l" rtl="0">
              <a:spcBef>
                <a:spcPts val="0"/>
              </a:spcBef>
              <a:spcAft>
                <a:spcPts val="0"/>
              </a:spcAft>
              <a:buSzPts val="1100"/>
              <a:buChar char="●"/>
            </a:pPr>
            <a:r>
              <a:rPr lang="en"/>
              <a:t>A USB flash drive would also be given to the patient so that he or she could always have their information, however the information would only be able to be accessed on a program only available in medical facilities, so the patient cannot see his or her own information.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c877f6758_0_3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c877f675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Department of Health and Human Services says "the rise in the adoption rate of these technologies [electronic health records] increases the potential security risks." so inevitably with the advancement of technology also comes the advancement of cybersecurity risk</a:t>
            </a:r>
            <a:endParaRPr/>
          </a:p>
          <a:p>
            <a:pPr marL="457200" lvl="0" indent="-298450" algn="l" rtl="0">
              <a:spcBef>
                <a:spcPts val="0"/>
              </a:spcBef>
              <a:spcAft>
                <a:spcPts val="0"/>
              </a:spcAft>
              <a:buSzPts val="1100"/>
              <a:buChar char="●"/>
            </a:pPr>
            <a:r>
              <a:rPr lang="en"/>
              <a:t>We constantly hear about stolen credit cards and social security numbers landing on the black market. However, the real danger is stolen health records. According to Forbes, the black market rates are as follows: 10 cents for a social security number, 25 cents for a credit card number, and </a:t>
            </a:r>
            <a:r>
              <a:rPr lang="en" b="1"/>
              <a:t>hundreds to thousands </a:t>
            </a:r>
            <a:r>
              <a:rPr lang="en"/>
              <a:t>for a stolen EHR. Think about it, prominent congressman cheats on his wife again and now has contracted an STD, his EHR is stolen and he is blackmailed for what should be private and protected. Also, when your credit card is stolen, you find out pretty quick. Hackers may have access to your EHR and not act on it for years. </a:t>
            </a:r>
            <a:endParaRPr/>
          </a:p>
          <a:p>
            <a:pPr marL="457200" lvl="0" indent="-298450" algn="l" rtl="0">
              <a:spcBef>
                <a:spcPts val="0"/>
              </a:spcBef>
              <a:spcAft>
                <a:spcPts val="0"/>
              </a:spcAft>
              <a:buSzPts val="1100"/>
              <a:buChar char="●"/>
            </a:pPr>
            <a:r>
              <a:rPr lang="en"/>
              <a:t>Read Protenus stuff→ because insider breaches are so common, a proposal like this could exacerbate the situation. With healthcare employees being able to access even more information and a system that carries all the information about everyone, this could be a major target for both internal and external breaches, leading to obvious HIPAA violations. Thus, as we mentioned before it would be essential to ensure that the technology was thoroughly tested before implementation, as well as a team to constantly strengthen the technology and protect it from hacker’s advancing methods.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https://www.nbcnews.com/news/us-news/thousands-patient-records-leaked-hospital-data-breach-n756981</a:t>
            </a:r>
            <a:endParaRPr/>
          </a:p>
          <a:p>
            <a:pPr marL="0" lvl="0" indent="0" algn="l" rtl="0">
              <a:spcBef>
                <a:spcPts val="0"/>
              </a:spcBef>
              <a:spcAft>
                <a:spcPts val="0"/>
              </a:spcAft>
              <a:buNone/>
            </a:pPr>
            <a:r>
              <a:rPr lang="en" u="sng">
                <a:solidFill>
                  <a:schemeClr val="hlink"/>
                </a:solidFill>
                <a:hlinkClick r:id="rId4"/>
              </a:rPr>
              <a:t>https://www.forbes.com/sites/mariyayao/2017/04/14/your-electronic-medical-records-can-be-worth-1000-to-hackers/#7b4a5c9c50cf</a:t>
            </a:r>
            <a:r>
              <a:rPr lang="en"/>
              <a:t> </a:t>
            </a:r>
            <a:endParaRPr/>
          </a:p>
          <a:p>
            <a:pPr marL="0" lvl="0" indent="0" algn="l" rtl="0">
              <a:spcBef>
                <a:spcPts val="0"/>
              </a:spcBef>
              <a:spcAft>
                <a:spcPts val="0"/>
              </a:spcAft>
              <a:buNone/>
            </a:pPr>
            <a:r>
              <a:rPr lang="en" u="sng">
                <a:solidFill>
                  <a:schemeClr val="hlink"/>
                </a:solidFill>
                <a:hlinkClick r:id="rId5"/>
              </a:rPr>
              <a:t>https://www.protenus.com/press/press-release/56m-patient-records-breached-in-2017-as-healthcare-struggles-to-proactively-protect-health-data</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c990cb83d_0_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c990cb83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C3C3C"/>
                </a:solidFill>
              </a:rPr>
              <a:t>global leader in health technology</a:t>
            </a:r>
            <a:endParaRPr sz="1050">
              <a:solidFill>
                <a:srgbClr val="3C3C3C"/>
              </a:solidFill>
            </a:endParaRPr>
          </a:p>
          <a:p>
            <a:pPr marL="0" lvl="0" indent="0" algn="l" rtl="0">
              <a:spcBef>
                <a:spcPts val="0"/>
              </a:spcBef>
              <a:spcAft>
                <a:spcPts val="0"/>
              </a:spcAft>
              <a:buClr>
                <a:srgbClr val="000000"/>
              </a:buClr>
              <a:buSzPts val="1100"/>
              <a:buFont typeface="Arial"/>
              <a:buNone/>
            </a:pPr>
            <a:r>
              <a:rPr lang="en" sz="1050">
                <a:solidFill>
                  <a:srgbClr val="3C3C3C"/>
                </a:solidFill>
              </a:rPr>
              <a:t>FHI will encourage countries to question existing practices and take the steps needed to shape health systems that are efficient, effective and fit for purpose for years to come</a:t>
            </a:r>
            <a:endParaRPr sz="1050">
              <a:solidFill>
                <a:srgbClr val="3C3C3C"/>
              </a:solidFill>
            </a:endParaRPr>
          </a:p>
          <a:p>
            <a:pPr marL="914400" lvl="1" indent="-317500" algn="l" rtl="0">
              <a:spcBef>
                <a:spcPts val="0"/>
              </a:spcBef>
              <a:spcAft>
                <a:spcPts val="0"/>
              </a:spcAft>
              <a:buClr>
                <a:schemeClr val="dk2"/>
              </a:buClr>
              <a:buSzPts val="1400"/>
              <a:buChar char="○"/>
            </a:pPr>
            <a:r>
              <a:rPr lang="en" sz="1800">
                <a:solidFill>
                  <a:schemeClr val="dk2"/>
                </a:solidFill>
              </a:rPr>
              <a:t>Compiled data on how 16 countries deliver health care</a:t>
            </a:r>
            <a:endParaRPr sz="1800">
              <a:solidFill>
                <a:schemeClr val="dk2"/>
              </a:solidFill>
            </a:endParaRPr>
          </a:p>
          <a:p>
            <a:pPr marL="914400" lvl="1" indent="-317500" algn="l" rtl="0">
              <a:spcBef>
                <a:spcPts val="0"/>
              </a:spcBef>
              <a:spcAft>
                <a:spcPts val="0"/>
              </a:spcAft>
              <a:buClr>
                <a:schemeClr val="dk2"/>
              </a:buClr>
              <a:buSzPts val="1400"/>
              <a:buChar char="○"/>
            </a:pPr>
            <a:r>
              <a:rPr lang="en" sz="1400">
                <a:solidFill>
                  <a:schemeClr val="dk2"/>
                </a:solidFill>
              </a:rPr>
              <a:t>represents roughly half of the world population</a:t>
            </a:r>
            <a:endParaRPr sz="1400">
              <a:solidFill>
                <a:schemeClr val="dk2"/>
              </a:solidFill>
            </a:endParaRPr>
          </a:p>
          <a:p>
            <a:pPr marL="457200" lvl="0" indent="-295275" algn="l" rtl="0">
              <a:lnSpc>
                <a:spcPct val="150000"/>
              </a:lnSpc>
              <a:spcBef>
                <a:spcPts val="0"/>
              </a:spcBef>
              <a:spcAft>
                <a:spcPts val="0"/>
              </a:spcAft>
              <a:buClr>
                <a:srgbClr val="3C3C3C"/>
              </a:buClr>
              <a:buSzPts val="1050"/>
              <a:buChar char="●"/>
            </a:pPr>
            <a:r>
              <a:rPr lang="en" sz="1050" b="1">
                <a:solidFill>
                  <a:srgbClr val="3C3C3C"/>
                </a:solidFill>
              </a:rPr>
              <a:t>Access</a:t>
            </a:r>
            <a:r>
              <a:rPr lang="en" sz="1050">
                <a:solidFill>
                  <a:srgbClr val="3C3C3C"/>
                </a:solidFill>
              </a:rPr>
              <a:t> i.e. how universal and affordable is access to healthcare? </a:t>
            </a:r>
            <a:endParaRPr sz="1050">
              <a:solidFill>
                <a:srgbClr val="3C3C3C"/>
              </a:solidFill>
            </a:endParaRPr>
          </a:p>
          <a:p>
            <a:pPr marL="457200" lvl="0" indent="-295275" algn="l" rtl="0">
              <a:lnSpc>
                <a:spcPct val="150000"/>
              </a:lnSpc>
              <a:spcBef>
                <a:spcPts val="0"/>
              </a:spcBef>
              <a:spcAft>
                <a:spcPts val="0"/>
              </a:spcAft>
              <a:buClr>
                <a:srgbClr val="3C3C3C"/>
              </a:buClr>
              <a:buSzPts val="1050"/>
              <a:buChar char="●"/>
            </a:pPr>
            <a:r>
              <a:rPr lang="en" sz="1050" b="1">
                <a:solidFill>
                  <a:srgbClr val="3C3C3C"/>
                </a:solidFill>
              </a:rPr>
              <a:t>Satisfaction</a:t>
            </a:r>
            <a:r>
              <a:rPr lang="en" sz="1050">
                <a:solidFill>
                  <a:srgbClr val="3C3C3C"/>
                </a:solidFill>
              </a:rPr>
              <a:t> i.e. to what extent do the general population and practitioners in each market see their healthcare system as trustworthy and effective?</a:t>
            </a:r>
            <a:endParaRPr sz="1050">
              <a:solidFill>
                <a:srgbClr val="3C3C3C"/>
              </a:solidFill>
            </a:endParaRPr>
          </a:p>
          <a:p>
            <a:pPr marL="457200" lvl="0" indent="-295275" algn="l" rtl="0">
              <a:lnSpc>
                <a:spcPct val="150000"/>
              </a:lnSpc>
              <a:spcBef>
                <a:spcPts val="0"/>
              </a:spcBef>
              <a:spcAft>
                <a:spcPts val="0"/>
              </a:spcAft>
              <a:buClr>
                <a:srgbClr val="3C3C3C"/>
              </a:buClr>
              <a:buSzPts val="1050"/>
              <a:buChar char="●"/>
            </a:pPr>
            <a:r>
              <a:rPr lang="en" sz="1050" b="1">
                <a:solidFill>
                  <a:srgbClr val="3C3C3C"/>
                </a:solidFill>
              </a:rPr>
              <a:t>Efficiency</a:t>
            </a:r>
            <a:r>
              <a:rPr lang="en" sz="1050">
                <a:solidFill>
                  <a:srgbClr val="3C3C3C"/>
                </a:solidFill>
              </a:rPr>
              <a:t> i.e. does the system produce outcomes at an optimum cost?</a:t>
            </a:r>
            <a:endParaRPr sz="1400">
              <a:solidFill>
                <a:schemeClr val="dk2"/>
              </a:solidFill>
            </a:endParaRPr>
          </a:p>
          <a:p>
            <a:pPr marL="457200" lvl="0" indent="-317500" algn="l" rtl="0">
              <a:lnSpc>
                <a:spcPct val="115000"/>
              </a:lnSpc>
              <a:spcBef>
                <a:spcPts val="0"/>
              </a:spcBef>
              <a:spcAft>
                <a:spcPts val="0"/>
              </a:spcAft>
              <a:buClr>
                <a:schemeClr val="dk2"/>
              </a:buClr>
              <a:buSzPts val="1400"/>
              <a:buChar char="●"/>
            </a:pPr>
            <a:r>
              <a:rPr lang="en" sz="1400">
                <a:solidFill>
                  <a:schemeClr val="dk2"/>
                </a:solidFill>
              </a:rPr>
              <a:t>Diagnostic and Treatment Solutions (Imaging, Image-guided Therapy, assisted surgery technology)</a:t>
            </a:r>
            <a:endParaRPr sz="1400">
              <a:solidFill>
                <a:schemeClr val="dk2"/>
              </a:solidFill>
            </a:endParaRPr>
          </a:p>
          <a:p>
            <a:pPr marL="0" lvl="0" indent="0" algn="l" rtl="0">
              <a:spcBef>
                <a:spcPts val="0"/>
              </a:spcBef>
              <a:spcAft>
                <a:spcPts val="0"/>
              </a:spcAft>
              <a:buNone/>
            </a:pPr>
            <a:endParaRPr sz="1050">
              <a:solidFill>
                <a:srgbClr val="3C3C3C"/>
              </a:solidFill>
            </a:endParaRPr>
          </a:p>
          <a:p>
            <a:pPr marL="0" lvl="0" indent="0" algn="l" rtl="0">
              <a:lnSpc>
                <a:spcPct val="150000"/>
              </a:lnSpc>
              <a:spcBef>
                <a:spcPts val="0"/>
              </a:spcBef>
              <a:spcAft>
                <a:spcPts val="0"/>
              </a:spcAft>
              <a:buClr>
                <a:schemeClr val="dk1"/>
              </a:buClr>
              <a:buSzPts val="1100"/>
              <a:buFont typeface="Arial"/>
              <a:buNone/>
            </a:pPr>
            <a:r>
              <a:rPr lang="en" sz="1050">
                <a:solidFill>
                  <a:srgbClr val="3C3C3C"/>
                </a:solidFill>
              </a:rPr>
              <a:t>Telehealth - deployed to broaden access to remote areas in countries as diverse as India; enabling technicians to act as a proxy for doctors in rural villages by conducting basic diagnostic tests, and the US; remote patient monitoring and virtual consultations</a:t>
            </a:r>
            <a:endParaRPr sz="1050">
              <a:solidFill>
                <a:srgbClr val="3C3C3C"/>
              </a:solidFill>
            </a:endParaRPr>
          </a:p>
          <a:p>
            <a:pPr marL="0" lvl="0" indent="0" algn="l" rtl="0">
              <a:lnSpc>
                <a:spcPct val="150000"/>
              </a:lnSpc>
              <a:spcBef>
                <a:spcPts val="400"/>
              </a:spcBef>
              <a:spcAft>
                <a:spcPts val="0"/>
              </a:spcAft>
              <a:buClr>
                <a:schemeClr val="dk1"/>
              </a:buClr>
              <a:buSzPts val="1100"/>
              <a:buFont typeface="Arial"/>
              <a:buNone/>
            </a:pPr>
            <a:r>
              <a:rPr lang="en" sz="1200">
                <a:solidFill>
                  <a:srgbClr val="2F2F2F"/>
                </a:solidFill>
                <a:highlight>
                  <a:srgbClr val="F1F1F1"/>
                </a:highlight>
              </a:rPr>
              <a:t>Image-guided therapy, a central concept of 21st century medicine, is the use of any form of medical imaging to plan, perform, and evaluate surgical procedures and therapeutic interventions</a:t>
            </a:r>
            <a:endParaRPr sz="1050">
              <a:solidFill>
                <a:srgbClr val="3C3C3C"/>
              </a:solidFill>
            </a:endParaRPr>
          </a:p>
          <a:p>
            <a:pPr marL="0" lvl="0" indent="0" algn="l" rtl="0">
              <a:spcBef>
                <a:spcPts val="400"/>
              </a:spcBef>
              <a:spcAft>
                <a:spcPts val="0"/>
              </a:spcAft>
              <a:buNone/>
            </a:pPr>
            <a:endParaRPr sz="1050">
              <a:solidFill>
                <a:srgbClr val="3C3C3C"/>
              </a:solidFill>
            </a:endParaRPr>
          </a:p>
          <a:p>
            <a:pPr marL="0" lvl="0" indent="0" algn="l" rtl="0">
              <a:spcBef>
                <a:spcPts val="0"/>
              </a:spcBef>
              <a:spcAft>
                <a:spcPts val="0"/>
              </a:spcAft>
              <a:buNone/>
            </a:pPr>
            <a:r>
              <a:rPr lang="en" sz="1200">
                <a:solidFill>
                  <a:schemeClr val="dk2"/>
                </a:solidFill>
              </a:rPr>
              <a:t>Source: https://www.philips.com/a-w/about/news/archive/standard/news/press/2018/20180614-philips-commissioned-future- health-index-outlines-journey-to-value-based-healthcare.html</a:t>
            </a:r>
            <a:endParaRPr sz="1200">
              <a:solidFill>
                <a:schemeClr val="dk2"/>
              </a:solidFill>
            </a:endParaRPr>
          </a:p>
          <a:p>
            <a:pPr marL="0" lvl="0" indent="0" algn="l" rtl="0">
              <a:spcBef>
                <a:spcPts val="0"/>
              </a:spcBef>
              <a:spcAft>
                <a:spcPts val="0"/>
              </a:spcAft>
              <a:buClr>
                <a:schemeClr val="dk1"/>
              </a:buClr>
              <a:buSzPts val="1100"/>
              <a:buFont typeface="Arial"/>
              <a:buNone/>
            </a:pPr>
            <a:r>
              <a:rPr lang="en" sz="1200">
                <a:solidFill>
                  <a:schemeClr val="dk2"/>
                </a:solidFill>
              </a:rPr>
              <a:t>Source: http://images.philips.com/is/content/PhilipsConsumer/Campaigns/CA20162504_Philips_Newscenter/future-health-index- report-2018-part-one-building-systems-for-better-outcomes.pdf</a:t>
            </a:r>
            <a:endParaRPr sz="1200">
              <a:solidFill>
                <a:schemeClr val="dk2"/>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c9fa93ac8_4_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c9fa93ac8_4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050">
              <a:solidFill>
                <a:srgbClr val="3C3C3C"/>
              </a:solidFill>
            </a:endParaRPr>
          </a:p>
          <a:p>
            <a:pPr marL="0" lvl="0" indent="0" algn="l" rtl="0">
              <a:spcBef>
                <a:spcPts val="400"/>
              </a:spcBef>
              <a:spcAft>
                <a:spcPts val="0"/>
              </a:spcAft>
              <a:buClr>
                <a:schemeClr val="dk1"/>
              </a:buClr>
              <a:buSzPts val="1100"/>
              <a:buFont typeface="Arial"/>
              <a:buNone/>
            </a:pPr>
            <a:r>
              <a:rPr lang="en" sz="1200">
                <a:solidFill>
                  <a:schemeClr val="dk2"/>
                </a:solidFill>
              </a:rPr>
              <a:t>Source: https://healthitanalytics.com/news/are-universal-ehrs-key-to-healthcare-value-trust-and-ai-adoption</a:t>
            </a:r>
            <a:endParaRPr sz="1200">
              <a:solidFill>
                <a:schemeClr val="dk2"/>
              </a:solidFill>
            </a:endParaRPr>
          </a:p>
          <a:p>
            <a:pPr marL="0" lvl="0" indent="0" algn="l" rtl="0">
              <a:spcBef>
                <a:spcPts val="0"/>
              </a:spcBef>
              <a:spcAft>
                <a:spcPts val="0"/>
              </a:spcAft>
              <a:buClr>
                <a:schemeClr val="dk1"/>
              </a:buClr>
              <a:buSzPts val="1100"/>
              <a:buFont typeface="Arial"/>
              <a:buNone/>
            </a:pPr>
            <a:r>
              <a:rPr lang="en" sz="1200">
                <a:solidFill>
                  <a:schemeClr val="dk2"/>
                </a:solidFill>
              </a:rPr>
              <a:t>http://images.philips.com/is/content/PhilipsConsumer/Campaigns/CA20162504_Philips_Newscenter/future-health-index- report-2018-part-one-building-systems-for-better-outcomes.pdf</a:t>
            </a:r>
            <a:endParaRPr sz="1600">
              <a:solidFill>
                <a:schemeClr val="dk2"/>
              </a:solidFill>
            </a:endParaRPr>
          </a:p>
          <a:p>
            <a:pPr marL="0" lvl="0" indent="0" algn="l" rtl="0">
              <a:spcBef>
                <a:spcPts val="0"/>
              </a:spcBef>
              <a:spcAft>
                <a:spcPts val="0"/>
              </a:spcAft>
              <a:buNone/>
            </a:pPr>
            <a:endParaRPr sz="1050">
              <a:solidFill>
                <a:srgbClr val="3C3C3C"/>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c9fa93ac8_4_2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c9fa93ac8_4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050">
                <a:solidFill>
                  <a:srgbClr val="3C3C3C"/>
                </a:solidFill>
              </a:rPr>
              <a:t>China #48 high efficiency due to low healthcare spending, okay satisfaction, below-average outcomes</a:t>
            </a:r>
            <a:endParaRPr sz="1050">
              <a:solidFill>
                <a:srgbClr val="3C3C3C"/>
              </a:solidFill>
            </a:endParaRPr>
          </a:p>
          <a:p>
            <a:pPr marL="0" lvl="0" indent="0" algn="l" rtl="0">
              <a:lnSpc>
                <a:spcPct val="150000"/>
              </a:lnSpc>
              <a:spcBef>
                <a:spcPts val="400"/>
              </a:spcBef>
              <a:spcAft>
                <a:spcPts val="0"/>
              </a:spcAft>
              <a:buNone/>
            </a:pPr>
            <a:r>
              <a:rPr lang="en" sz="1050">
                <a:solidFill>
                  <a:srgbClr val="3C3C3C"/>
                </a:solidFill>
              </a:rPr>
              <a:t>	Below average healthcare professional density, and above-average risk of impoverishment due to surgical care</a:t>
            </a:r>
            <a:endParaRPr sz="1050">
              <a:solidFill>
                <a:srgbClr val="3C3C3C"/>
              </a:solidFill>
            </a:endParaRPr>
          </a:p>
          <a:p>
            <a:pPr marL="0" lvl="0" indent="0" algn="l" rtl="0">
              <a:lnSpc>
                <a:spcPct val="150000"/>
              </a:lnSpc>
              <a:spcBef>
                <a:spcPts val="400"/>
              </a:spcBef>
              <a:spcAft>
                <a:spcPts val="0"/>
              </a:spcAft>
              <a:buNone/>
            </a:pPr>
            <a:r>
              <a:rPr lang="en" sz="1050">
                <a:solidFill>
                  <a:srgbClr val="3C3C3C"/>
                </a:solidFill>
              </a:rPr>
              <a:t>	Lack policies or regulations in place governing data protection and sharing</a:t>
            </a:r>
            <a:endParaRPr sz="1050">
              <a:solidFill>
                <a:srgbClr val="3C3C3C"/>
              </a:solidFill>
            </a:endParaRPr>
          </a:p>
          <a:p>
            <a:pPr marL="0" lvl="0" indent="0" algn="l" rtl="0">
              <a:lnSpc>
                <a:spcPct val="150000"/>
              </a:lnSpc>
              <a:spcBef>
                <a:spcPts val="400"/>
              </a:spcBef>
              <a:spcAft>
                <a:spcPts val="0"/>
              </a:spcAft>
              <a:buNone/>
            </a:pPr>
            <a:r>
              <a:rPr lang="en" sz="1050">
                <a:solidFill>
                  <a:srgbClr val="3C3C3C"/>
                </a:solidFill>
              </a:rPr>
              <a:t>Russia #58 had low data collection and analytics score</a:t>
            </a:r>
            <a:endParaRPr sz="1050">
              <a:solidFill>
                <a:srgbClr val="3C3C3C"/>
              </a:solidFill>
            </a:endParaRPr>
          </a:p>
          <a:p>
            <a:pPr marL="0" lvl="0" indent="0" algn="l" rtl="0">
              <a:lnSpc>
                <a:spcPct val="150000"/>
              </a:lnSpc>
              <a:spcBef>
                <a:spcPts val="400"/>
              </a:spcBef>
              <a:spcAft>
                <a:spcPts val="0"/>
              </a:spcAft>
              <a:buNone/>
            </a:pPr>
            <a:endParaRPr sz="1050">
              <a:solidFill>
                <a:srgbClr val="3C3C3C"/>
              </a:solidFill>
            </a:endParaRPr>
          </a:p>
          <a:p>
            <a:pPr marL="0" lvl="0" indent="0" algn="l" rtl="0">
              <a:lnSpc>
                <a:spcPct val="150000"/>
              </a:lnSpc>
              <a:spcBef>
                <a:spcPts val="400"/>
              </a:spcBef>
              <a:spcAft>
                <a:spcPts val="0"/>
              </a:spcAft>
              <a:buNone/>
            </a:pPr>
            <a:r>
              <a:rPr lang="en" sz="1050" b="1">
                <a:solidFill>
                  <a:srgbClr val="3C3C3C"/>
                </a:solidFill>
              </a:rPr>
              <a:t>Healthcare Access and Quality (HAQ) Index</a:t>
            </a:r>
            <a:endParaRPr sz="1050" b="1">
              <a:solidFill>
                <a:srgbClr val="3C3C3C"/>
              </a:solidFill>
            </a:endParaRPr>
          </a:p>
          <a:p>
            <a:pPr marL="0" lvl="0" indent="0" algn="l" rtl="0">
              <a:lnSpc>
                <a:spcPct val="150000"/>
              </a:lnSpc>
              <a:spcBef>
                <a:spcPts val="400"/>
              </a:spcBef>
              <a:spcAft>
                <a:spcPts val="0"/>
              </a:spcAft>
              <a:buNone/>
            </a:pPr>
            <a:r>
              <a:rPr lang="en" sz="1050">
                <a:solidFill>
                  <a:srgbClr val="3C3C3C"/>
                </a:solidFill>
              </a:rPr>
              <a:t>32 causes considered amenable to health care comprise the HAQ Index, representing a range of health service areas: vaccine-preventable diseases; infectious diseases and maternal and child health; non-communicable diseases, including cancers, cardiovascular diseases, and other non-communicable diseases such as diabetes; and gastrointestinal conditions from which surgery can easily avert death (eg, appendicitis)</a:t>
            </a:r>
            <a:endParaRPr sz="1050">
              <a:solidFill>
                <a:srgbClr val="3C3C3C"/>
              </a:solidFill>
            </a:endParaRPr>
          </a:p>
          <a:p>
            <a:pPr marL="0" lvl="0" indent="0" algn="l" rtl="0">
              <a:spcBef>
                <a:spcPts val="400"/>
              </a:spcBef>
              <a:spcAft>
                <a:spcPts val="0"/>
              </a:spcAft>
              <a:buClr>
                <a:schemeClr val="dk1"/>
              </a:buClr>
              <a:buSzPts val="1100"/>
              <a:buFont typeface="Arial"/>
              <a:buNone/>
            </a:pPr>
            <a:r>
              <a:rPr lang="en" sz="1200">
                <a:solidFill>
                  <a:schemeClr val="dk2"/>
                </a:solidFill>
              </a:rPr>
              <a:t>Source: </a:t>
            </a:r>
            <a:r>
              <a:rPr lang="en" sz="1200" u="sng">
                <a:solidFill>
                  <a:schemeClr val="accent5"/>
                </a:solidFill>
                <a:hlinkClick r:id="rId3"/>
              </a:rPr>
              <a:t>https://healthitanalytics.com/news/are-universal-ehrs-key-to-healthcare-value-trust-and-ai-adoption</a:t>
            </a:r>
            <a:endParaRPr sz="1200">
              <a:solidFill>
                <a:schemeClr val="dk2"/>
              </a:solidFill>
            </a:endParaRPr>
          </a:p>
          <a:p>
            <a:pPr marL="0" lvl="0" indent="0" algn="l" rtl="0">
              <a:spcBef>
                <a:spcPts val="0"/>
              </a:spcBef>
              <a:spcAft>
                <a:spcPts val="0"/>
              </a:spcAft>
              <a:buClr>
                <a:schemeClr val="dk1"/>
              </a:buClr>
              <a:buSzPts val="1100"/>
              <a:buFont typeface="Arial"/>
              <a:buNone/>
            </a:pPr>
            <a:r>
              <a:rPr lang="en" sz="1200">
                <a:solidFill>
                  <a:schemeClr val="dk2"/>
                </a:solidFill>
              </a:rPr>
              <a:t>https://www.thelancet.com/action/showPdf?pii=S0140-6736%2818%2930994-2</a:t>
            </a:r>
            <a:endParaRPr sz="1050">
              <a:solidFill>
                <a:srgbClr val="3C3C3C"/>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c9fa93ac8_4_4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c9fa93ac8_4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2"/>
                </a:solidFill>
              </a:rPr>
              <a:t>Source: https://www.myhealthrecord.gov.au/for-you-your-family/whats-in-my-health-record</a:t>
            </a:r>
            <a:endParaRPr sz="1200">
              <a:solidFill>
                <a:schemeClr val="dk2"/>
              </a:solidFill>
            </a:endParaRPr>
          </a:p>
          <a:p>
            <a:pPr marL="0" lvl="0" indent="0" algn="l" rtl="0">
              <a:spcBef>
                <a:spcPts val="0"/>
              </a:spcBef>
              <a:spcAft>
                <a:spcPts val="0"/>
              </a:spcAft>
              <a:buClr>
                <a:schemeClr val="dk1"/>
              </a:buClr>
              <a:buSzPts val="1100"/>
              <a:buFont typeface="Arial"/>
              <a:buNone/>
            </a:pPr>
            <a:r>
              <a:rPr lang="en" sz="1200">
                <a:solidFill>
                  <a:schemeClr val="dk2"/>
                </a:solidFill>
              </a:rPr>
              <a:t>https://www.philips.com/a-w/about/news/archive/future-health-index/articles/20180709-secrets-singapores-success-connected-care-technology-improving-healthcare-value-day-to-day-basis.html</a:t>
            </a:r>
            <a:endParaRPr sz="1200">
              <a:solidFill>
                <a:schemeClr val="dk2"/>
              </a:solidFill>
            </a:endParaRPr>
          </a:p>
          <a:p>
            <a:pPr marL="0" lvl="0" indent="0" algn="l" rtl="0">
              <a:spcBef>
                <a:spcPts val="0"/>
              </a:spcBef>
              <a:spcAft>
                <a:spcPts val="0"/>
              </a:spcAft>
              <a:buClr>
                <a:schemeClr val="dk1"/>
              </a:buClr>
              <a:buSzPts val="1100"/>
              <a:buFont typeface="Arial"/>
              <a:buNone/>
            </a:pPr>
            <a:r>
              <a:rPr lang="en" sz="1200">
                <a:solidFill>
                  <a:schemeClr val="dk2"/>
                </a:solidFill>
              </a:rPr>
              <a:t>https://international.commonwealthfund.org/countries/italy/</a:t>
            </a:r>
            <a:endParaRPr sz="1200">
              <a:solidFill>
                <a:schemeClr val="dk2"/>
              </a:solidFill>
            </a:endParaRPr>
          </a:p>
          <a:p>
            <a:pPr marL="0" lvl="0" indent="0" algn="l" rtl="0">
              <a:spcBef>
                <a:spcPts val="0"/>
              </a:spcBef>
              <a:spcAft>
                <a:spcPts val="0"/>
              </a:spcAft>
              <a:buClr>
                <a:schemeClr val="dk1"/>
              </a:buClr>
              <a:buSzPts val="1100"/>
              <a:buFont typeface="Arial"/>
              <a:buNone/>
            </a:pPr>
            <a:r>
              <a:rPr lang="en" sz="1200">
                <a:solidFill>
                  <a:schemeClr val="dk2"/>
                </a:solidFill>
              </a:rPr>
              <a:t>https://ogilvychww.com/thoughts/articles/3-things-ehr-eu</a:t>
            </a:r>
            <a:endParaRPr sz="1050">
              <a:solidFill>
                <a:srgbClr val="3C3C3C"/>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3c51084db_0_22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3c51084db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c877f6758_0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c877f67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c877f6758_0_2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4c877f675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d6120951e9f19f9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d6120951e9f19f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3c89b4538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3c89b45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c877f6758_0_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c877f675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https://www.cdc.gov/nchs/data/ahcd/nehrs/2015_nehrs_web_table.pdf</a:t>
            </a:r>
            <a:endParaRPr/>
          </a:p>
          <a:p>
            <a:pPr marL="0" lvl="0" indent="0" algn="l" rtl="0">
              <a:spcBef>
                <a:spcPts val="0"/>
              </a:spcBef>
              <a:spcAft>
                <a:spcPts val="0"/>
              </a:spcAft>
              <a:buNone/>
            </a:pPr>
            <a:r>
              <a:rPr lang="en" u="sng">
                <a:solidFill>
                  <a:schemeClr val="hlink"/>
                </a:solidFill>
                <a:hlinkClick r:id="rId4"/>
              </a:rPr>
              <a:t>https://www.cdc.gov/nchs/fastats/electronic-medical-records.htm</a:t>
            </a:r>
            <a:endParaRPr/>
          </a:p>
          <a:p>
            <a:pPr marL="0" lvl="0" indent="0" algn="l" rtl="0">
              <a:spcBef>
                <a:spcPts val="0"/>
              </a:spcBef>
              <a:spcAft>
                <a:spcPts val="0"/>
              </a:spcAft>
              <a:buNone/>
            </a:pPr>
            <a:r>
              <a:rPr lang="en" u="sng">
                <a:solidFill>
                  <a:schemeClr val="hlink"/>
                </a:solidFill>
                <a:hlinkClick r:id="rId5"/>
              </a:rPr>
              <a:t>https://dashboard.healthit.gov/quickstats/quickstats.php</a:t>
            </a:r>
            <a:endParaRPr sz="1200"/>
          </a:p>
          <a:p>
            <a:pPr marL="0" lvl="0" indent="0" algn="l" rtl="0">
              <a:spcBef>
                <a:spcPts val="0"/>
              </a:spcBef>
              <a:spcAft>
                <a:spcPts val="0"/>
              </a:spcAft>
              <a:buNone/>
            </a:pPr>
            <a:r>
              <a:rPr lang="en" sz="1200"/>
              <a:t>-New York Any:86.4, Basic: 48.2, Certified: 74.5 </a:t>
            </a:r>
            <a:endParaRPr sz="1200"/>
          </a:p>
          <a:p>
            <a:pPr marL="0" lvl="0" indent="0" algn="l" rtl="0">
              <a:lnSpc>
                <a:spcPct val="115000"/>
              </a:lnSpc>
              <a:spcBef>
                <a:spcPts val="0"/>
              </a:spcBef>
              <a:spcAft>
                <a:spcPts val="1600"/>
              </a:spcAft>
              <a:buNone/>
            </a:pPr>
            <a:r>
              <a:rPr lang="en" sz="1200">
                <a:solidFill>
                  <a:srgbClr val="333333"/>
                </a:solidFill>
                <a:highlight>
                  <a:srgbClr val="FFFFFF"/>
                </a:highlight>
              </a:rPr>
              <a:t>- Physician specialties with the highest adoption rates are </a:t>
            </a:r>
            <a:r>
              <a:rPr lang="en" sz="1200" u="sng">
                <a:solidFill>
                  <a:srgbClr val="323232"/>
                </a:solidFill>
                <a:highlight>
                  <a:srgbClr val="FFFFFF"/>
                </a:highlight>
                <a:hlinkClick r:id="rId6"/>
              </a:rPr>
              <a:t>internal medicine</a:t>
            </a:r>
            <a:r>
              <a:rPr lang="en" sz="1200">
                <a:solidFill>
                  <a:srgbClr val="333333"/>
                </a:solidFill>
                <a:highlight>
                  <a:srgbClr val="FFFFFF"/>
                </a:highlight>
              </a:rPr>
              <a:t> / </a:t>
            </a:r>
            <a:r>
              <a:rPr lang="en" sz="1200" u="sng">
                <a:solidFill>
                  <a:srgbClr val="323232"/>
                </a:solidFill>
                <a:highlight>
                  <a:srgbClr val="FFFFFF"/>
                </a:highlight>
                <a:hlinkClick r:id="rId7"/>
              </a:rPr>
              <a:t>pediatrics</a:t>
            </a:r>
            <a:r>
              <a:rPr lang="en" sz="1200">
                <a:solidFill>
                  <a:srgbClr val="333333"/>
                </a:solidFill>
                <a:highlight>
                  <a:srgbClr val="FFFFFF"/>
                </a:highlight>
              </a:rPr>
              <a:t> (76%), nephrology (75%), family practice (75%) and urology (74%)</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3c18d9e0b_1_1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3c18d9e0b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Such as lab results, and patient history, and medications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3c18d9e0b_1_1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3c18d9e0b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http://getreferralmd.com/2012/02/medical-dental-referral-letter/</a:t>
            </a:r>
            <a:endParaRPr/>
          </a:p>
          <a:p>
            <a:pPr marL="0" lvl="0" indent="0" algn="l" rtl="0">
              <a:spcBef>
                <a:spcPts val="0"/>
              </a:spcBef>
              <a:spcAft>
                <a:spcPts val="0"/>
              </a:spcAft>
              <a:buNone/>
            </a:pPr>
            <a:r>
              <a:rPr lang="en" u="sng">
                <a:solidFill>
                  <a:schemeClr val="hlink"/>
                </a:solidFill>
                <a:hlinkClick r:id="rId4"/>
              </a:rPr>
              <a:t>https://www.visualcapitalist.com/electronic-health-records-as-a-gps-for-healthcare/</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c998daea7_0_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c998daea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a:t>Most are specialty EMR’s, with such a large number no wonder communication, duplication of care,  and medical errors occur</a:t>
            </a:r>
            <a:endParaRPr sz="1000"/>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r>
              <a:rPr lang="en" sz="1000">
                <a:solidFill>
                  <a:schemeClr val="dk1"/>
                </a:solidFill>
                <a:highlight>
                  <a:srgbClr val="FFFFFF"/>
                </a:highlight>
              </a:rPr>
              <a:t>Three in five non-federal acute care hospitals routinely electronically notify a patient’s PCP when he or she is admitted into the hospital’s ER. Only one in three notify PCPs outside of the health system. This lack of communication leads to poor care continuity.</a:t>
            </a:r>
            <a:endParaRPr sz="100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highlight>
                  <a:srgbClr val="FFFFFF"/>
                </a:highlight>
              </a:rPr>
              <a:t>Only 4 in 10 hospitals report that their providers can send and receive secure electronic messages withholding confidential patient health information to and from sources outside of the health system or organization.</a:t>
            </a:r>
            <a:endParaRPr sz="1000">
              <a:solidFill>
                <a:schemeClr val="dk1"/>
              </a:solidFill>
              <a:highlight>
                <a:srgbClr val="FFFFFF"/>
              </a:highlight>
            </a:endParaRPr>
          </a:p>
          <a:p>
            <a:pPr marL="0" lvl="0" indent="0" algn="l" rtl="0">
              <a:lnSpc>
                <a:spcPct val="100000"/>
              </a:lnSpc>
              <a:spcBef>
                <a:spcPts val="1500"/>
              </a:spcBef>
              <a:spcAft>
                <a:spcPts val="0"/>
              </a:spcAft>
              <a:buNone/>
            </a:pPr>
            <a:r>
              <a:rPr lang="en" sz="1000">
                <a:solidFill>
                  <a:schemeClr val="dk1"/>
                </a:solidFill>
                <a:highlight>
                  <a:srgbClr val="FFFFFF"/>
                </a:highlight>
              </a:rPr>
              <a:t>This is troubling in today’s healthcare world as many patients see multiple providers in and out of network. For quality and transparent care to be possible, it is essential that these providers be able to communicate with each other so that they can provide the best care possible to their patients</a:t>
            </a:r>
            <a:endParaRPr sz="1000">
              <a:solidFill>
                <a:schemeClr val="dk1"/>
              </a:solidFill>
              <a:highlight>
                <a:srgbClr val="FFFFFF"/>
              </a:highlight>
            </a:endParaRPr>
          </a:p>
          <a:p>
            <a:pPr marL="0" lvl="0" indent="0" algn="l" rtl="0">
              <a:lnSpc>
                <a:spcPct val="100000"/>
              </a:lnSpc>
              <a:spcBef>
                <a:spcPts val="1500"/>
              </a:spcBef>
              <a:spcAft>
                <a:spcPts val="0"/>
              </a:spcAft>
              <a:buNone/>
            </a:pPr>
            <a:r>
              <a:rPr lang="en" sz="1000">
                <a:solidFill>
                  <a:schemeClr val="dk1"/>
                </a:solidFill>
                <a:highlight>
                  <a:srgbClr val="FFFFFF"/>
                </a:highlight>
              </a:rPr>
              <a:t>https://www.visualcapitalist.com/electronic-health-records-as-a-gps-for-healthcare/</a:t>
            </a:r>
            <a:endParaRPr sz="1000">
              <a:solidFill>
                <a:schemeClr val="dk1"/>
              </a:solidFill>
              <a:highlight>
                <a:srgbClr val="FFFFFF"/>
              </a:highlight>
            </a:endParaRPr>
          </a:p>
          <a:p>
            <a:pPr marL="0" lvl="0" indent="0" algn="l" rtl="0">
              <a:lnSpc>
                <a:spcPct val="100000"/>
              </a:lnSpc>
              <a:spcBef>
                <a:spcPts val="1500"/>
              </a:spcBef>
              <a:spcAft>
                <a:spcPts val="0"/>
              </a:spcAft>
              <a:buNone/>
            </a:pPr>
            <a:endParaRPr sz="1000">
              <a:solidFill>
                <a:schemeClr val="dk1"/>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c877f6758_0_1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c877f675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highlight>
                  <a:srgbClr val="FFFFFF"/>
                </a:highlight>
              </a:rPr>
              <a:t>Ask any doctor if they can freely share digital patient records outside of their organization, or access patient information stored in another organization’s EMR, and the answer is typically a resounding “no”.  This unfortunate reality perpetuates the use of fax and express or postal mail and contributes to frustration and burnout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3766000"/>
            <a:ext cx="7370400" cy="30921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2067600"/>
            <a:ext cx="5561400" cy="47904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100"/>
            <a:ext cx="4085100" cy="2736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790"/>
            <a:ext cx="2250363" cy="1392365"/>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790"/>
            <a:ext cx="2250363" cy="1392365"/>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6784"/>
            <a:ext cx="1851282" cy="1002839"/>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5623802"/>
            <a:ext cx="2389068" cy="123431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5407536"/>
            <a:ext cx="2795414" cy="1444382"/>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2430444"/>
            <a:ext cx="5361300" cy="1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4550878"/>
            <a:ext cx="5361300" cy="69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3778767"/>
            <a:ext cx="3574800" cy="30792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5492768"/>
            <a:ext cx="2520952" cy="1365553"/>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3"/>
            <a:ext cx="2795414" cy="1444382"/>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845133"/>
            <a:ext cx="6372300" cy="183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8600"/>
              <a:buNone/>
              <a:defRPr sz="8600">
                <a:solidFill>
                  <a:schemeClr val="dk2"/>
                </a:solidFill>
              </a:defRPr>
            </a:lvl1pPr>
            <a:lvl2pPr lvl="1" algn="ctr" rtl="0">
              <a:spcBef>
                <a:spcPts val="0"/>
              </a:spcBef>
              <a:spcAft>
                <a:spcPts val="0"/>
              </a:spcAft>
              <a:buClr>
                <a:schemeClr val="dk2"/>
              </a:buClr>
              <a:buSzPts val="8600"/>
              <a:buNone/>
              <a:defRPr sz="8600">
                <a:solidFill>
                  <a:schemeClr val="dk2"/>
                </a:solidFill>
              </a:defRPr>
            </a:lvl2pPr>
            <a:lvl3pPr lvl="2" algn="ctr" rtl="0">
              <a:spcBef>
                <a:spcPts val="0"/>
              </a:spcBef>
              <a:spcAft>
                <a:spcPts val="0"/>
              </a:spcAft>
              <a:buClr>
                <a:schemeClr val="dk2"/>
              </a:buClr>
              <a:buSzPts val="8600"/>
              <a:buNone/>
              <a:defRPr sz="8600">
                <a:solidFill>
                  <a:schemeClr val="dk2"/>
                </a:solidFill>
              </a:defRPr>
            </a:lvl3pPr>
            <a:lvl4pPr lvl="3" algn="ctr" rtl="0">
              <a:spcBef>
                <a:spcPts val="0"/>
              </a:spcBef>
              <a:spcAft>
                <a:spcPts val="0"/>
              </a:spcAft>
              <a:buClr>
                <a:schemeClr val="dk2"/>
              </a:buClr>
              <a:buSzPts val="8600"/>
              <a:buNone/>
              <a:defRPr sz="8600">
                <a:solidFill>
                  <a:schemeClr val="dk2"/>
                </a:solidFill>
              </a:defRPr>
            </a:lvl4pPr>
            <a:lvl5pPr lvl="4" algn="ctr" rtl="0">
              <a:spcBef>
                <a:spcPts val="0"/>
              </a:spcBef>
              <a:spcAft>
                <a:spcPts val="0"/>
              </a:spcAft>
              <a:buClr>
                <a:schemeClr val="dk2"/>
              </a:buClr>
              <a:buSzPts val="8600"/>
              <a:buNone/>
              <a:defRPr sz="8600">
                <a:solidFill>
                  <a:schemeClr val="dk2"/>
                </a:solidFill>
              </a:defRPr>
            </a:lvl5pPr>
            <a:lvl6pPr lvl="5" algn="ctr" rtl="0">
              <a:spcBef>
                <a:spcPts val="0"/>
              </a:spcBef>
              <a:spcAft>
                <a:spcPts val="0"/>
              </a:spcAft>
              <a:buClr>
                <a:schemeClr val="dk2"/>
              </a:buClr>
              <a:buSzPts val="8600"/>
              <a:buNone/>
              <a:defRPr sz="8600">
                <a:solidFill>
                  <a:schemeClr val="dk2"/>
                </a:solidFill>
              </a:defRPr>
            </a:lvl6pPr>
            <a:lvl7pPr lvl="6" algn="ctr" rtl="0">
              <a:spcBef>
                <a:spcPts val="0"/>
              </a:spcBef>
              <a:spcAft>
                <a:spcPts val="0"/>
              </a:spcAft>
              <a:buClr>
                <a:schemeClr val="dk2"/>
              </a:buClr>
              <a:buSzPts val="8600"/>
              <a:buNone/>
              <a:defRPr sz="8600">
                <a:solidFill>
                  <a:schemeClr val="dk2"/>
                </a:solidFill>
              </a:defRPr>
            </a:lvl7pPr>
            <a:lvl8pPr lvl="7" algn="ctr" rtl="0">
              <a:spcBef>
                <a:spcPts val="0"/>
              </a:spcBef>
              <a:spcAft>
                <a:spcPts val="0"/>
              </a:spcAft>
              <a:buClr>
                <a:schemeClr val="dk2"/>
              </a:buClr>
              <a:buSzPts val="8600"/>
              <a:buNone/>
              <a:defRPr sz="8600">
                <a:solidFill>
                  <a:schemeClr val="dk2"/>
                </a:solidFill>
              </a:defRPr>
            </a:lvl8pPr>
            <a:lvl9pPr lvl="8" algn="ctr" rtl="0">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3818467"/>
            <a:ext cx="6372300" cy="8547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a:lvl1pPr>
            <a:lvl2pPr marL="914400" lvl="1" indent="-298450" algn="ctr" rtl="0">
              <a:spcBef>
                <a:spcPts val="1600"/>
              </a:spcBef>
              <a:spcAft>
                <a:spcPts val="0"/>
              </a:spcAft>
              <a:buSzPts val="1100"/>
              <a:buChar char="○"/>
              <a:defRPr/>
            </a:lvl2pPr>
            <a:lvl3pPr marL="1371600" lvl="2" indent="-298450" algn="ctr" rtl="0">
              <a:spcBef>
                <a:spcPts val="1600"/>
              </a:spcBef>
              <a:spcAft>
                <a:spcPts val="0"/>
              </a:spcAft>
              <a:buSzPts val="1100"/>
              <a:buChar char="■"/>
              <a:defRPr/>
            </a:lvl3pPr>
            <a:lvl4pPr marL="1828800" lvl="3" indent="-298450" algn="ctr" rtl="0">
              <a:spcBef>
                <a:spcPts val="1600"/>
              </a:spcBef>
              <a:spcAft>
                <a:spcPts val="0"/>
              </a:spcAft>
              <a:buSzPts val="1100"/>
              <a:buChar char="●"/>
              <a:defRPr/>
            </a:lvl4pPr>
            <a:lvl5pPr marL="2286000" lvl="4" indent="-298450" algn="ctr" rtl="0">
              <a:spcBef>
                <a:spcPts val="1600"/>
              </a:spcBef>
              <a:spcAft>
                <a:spcPts val="0"/>
              </a:spcAft>
              <a:buSzPts val="1100"/>
              <a:buChar char="○"/>
              <a:defRPr/>
            </a:lvl5pPr>
            <a:lvl6pPr marL="2743200" lvl="5" indent="-298450" algn="ctr" rtl="0">
              <a:spcBef>
                <a:spcPts val="1600"/>
              </a:spcBef>
              <a:spcAft>
                <a:spcPts val="0"/>
              </a:spcAft>
              <a:buSzPts val="1100"/>
              <a:buChar char="■"/>
              <a:defRPr/>
            </a:lvl6pPr>
            <a:lvl7pPr marL="3200400" lvl="6" indent="-298450" algn="ctr" rtl="0">
              <a:spcBef>
                <a:spcPts val="1600"/>
              </a:spcBef>
              <a:spcAft>
                <a:spcPts val="0"/>
              </a:spcAft>
              <a:buSzPts val="1100"/>
              <a:buChar char="●"/>
              <a:defRPr/>
            </a:lvl7pPr>
            <a:lvl8pPr marL="3657600" lvl="7" indent="-298450" algn="ctr" rtl="0">
              <a:spcBef>
                <a:spcPts val="1600"/>
              </a:spcBef>
              <a:spcAft>
                <a:spcPts val="0"/>
              </a:spcAft>
              <a:buSzPts val="1100"/>
              <a:buChar char="○"/>
              <a:defRPr/>
            </a:lvl8pPr>
            <a:lvl9pPr marL="4114800" lvl="8" indent="-298450" algn="ctr" rtl="0">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3079200"/>
            <a:ext cx="4386900" cy="37788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5281486"/>
            <a:ext cx="2910145" cy="1576482"/>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3"/>
            <a:ext cx="2795414" cy="1444382"/>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2328133"/>
            <a:ext cx="5377500" cy="219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200"/>
              <a:buNone/>
              <a:defRPr sz="3200">
                <a:solidFill>
                  <a:schemeClr val="dk2"/>
                </a:solidFill>
              </a:defRPr>
            </a:lvl1pPr>
            <a:lvl2pPr lvl="1" algn="ctr" rtl="0">
              <a:spcBef>
                <a:spcPts val="0"/>
              </a:spcBef>
              <a:spcAft>
                <a:spcPts val="0"/>
              </a:spcAft>
              <a:buClr>
                <a:schemeClr val="dk2"/>
              </a:buClr>
              <a:buSzPts val="3200"/>
              <a:buNone/>
              <a:defRPr sz="3200">
                <a:solidFill>
                  <a:schemeClr val="dk2"/>
                </a:solidFill>
              </a:defRPr>
            </a:lvl2pPr>
            <a:lvl3pPr lvl="2" algn="ctr" rtl="0">
              <a:spcBef>
                <a:spcPts val="0"/>
              </a:spcBef>
              <a:spcAft>
                <a:spcPts val="0"/>
              </a:spcAft>
              <a:buClr>
                <a:schemeClr val="dk2"/>
              </a:buClr>
              <a:buSzPts val="3200"/>
              <a:buNone/>
              <a:defRPr sz="3200">
                <a:solidFill>
                  <a:schemeClr val="dk2"/>
                </a:solidFill>
              </a:defRPr>
            </a:lvl3pPr>
            <a:lvl4pPr lvl="3" algn="ctr" rtl="0">
              <a:spcBef>
                <a:spcPts val="0"/>
              </a:spcBef>
              <a:spcAft>
                <a:spcPts val="0"/>
              </a:spcAft>
              <a:buClr>
                <a:schemeClr val="dk2"/>
              </a:buClr>
              <a:buSzPts val="3200"/>
              <a:buNone/>
              <a:defRPr sz="3200">
                <a:solidFill>
                  <a:schemeClr val="dk2"/>
                </a:solidFill>
              </a:defRPr>
            </a:lvl4pPr>
            <a:lvl5pPr lvl="4" algn="ctr" rtl="0">
              <a:spcBef>
                <a:spcPts val="0"/>
              </a:spcBef>
              <a:spcAft>
                <a:spcPts val="0"/>
              </a:spcAft>
              <a:buClr>
                <a:schemeClr val="dk2"/>
              </a:buClr>
              <a:buSzPts val="3200"/>
              <a:buNone/>
              <a:defRPr sz="3200">
                <a:solidFill>
                  <a:schemeClr val="dk2"/>
                </a:solidFill>
              </a:defRPr>
            </a:lvl5pPr>
            <a:lvl6pPr lvl="5" algn="ctr" rtl="0">
              <a:spcBef>
                <a:spcPts val="0"/>
              </a:spcBef>
              <a:spcAft>
                <a:spcPts val="0"/>
              </a:spcAft>
              <a:buClr>
                <a:schemeClr val="dk2"/>
              </a:buClr>
              <a:buSzPts val="3200"/>
              <a:buNone/>
              <a:defRPr sz="3200">
                <a:solidFill>
                  <a:schemeClr val="dk2"/>
                </a:solidFill>
              </a:defRPr>
            </a:lvl6pPr>
            <a:lvl7pPr lvl="6" algn="ctr" rtl="0">
              <a:spcBef>
                <a:spcPts val="0"/>
              </a:spcBef>
              <a:spcAft>
                <a:spcPts val="0"/>
              </a:spcAft>
              <a:buClr>
                <a:schemeClr val="dk2"/>
              </a:buClr>
              <a:buSzPts val="3200"/>
              <a:buNone/>
              <a:defRPr sz="3200">
                <a:solidFill>
                  <a:schemeClr val="dk2"/>
                </a:solidFill>
              </a:defRPr>
            </a:lvl7pPr>
            <a:lvl8pPr lvl="7" algn="ctr" rtl="0">
              <a:spcBef>
                <a:spcPts val="0"/>
              </a:spcBef>
              <a:spcAft>
                <a:spcPts val="0"/>
              </a:spcAft>
              <a:buClr>
                <a:schemeClr val="dk2"/>
              </a:buClr>
              <a:buSzPts val="3200"/>
              <a:buNone/>
              <a:defRPr sz="3200">
                <a:solidFill>
                  <a:schemeClr val="dk2"/>
                </a:solidFill>
              </a:defRPr>
            </a:lvl8pPr>
            <a:lvl9pPr lvl="8" algn="ctr" rtl="0">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2654300"/>
            <a:ext cx="7505700" cy="3264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2654300"/>
            <a:ext cx="3686100" cy="3264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2654300"/>
            <a:ext cx="3686100" cy="3264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3766000"/>
            <a:ext cx="7370400" cy="30921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1127467"/>
            <a:ext cx="3709200" cy="1844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3092067"/>
            <a:ext cx="3709200" cy="28263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3764192"/>
            <a:ext cx="7369200" cy="30891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2072150"/>
            <a:ext cx="5560500" cy="47859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
            <a:ext cx="2251347" cy="1391229"/>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6029501"/>
            <a:ext cx="1593306" cy="822734"/>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657"/>
            <a:ext cx="3257455" cy="1681990"/>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734861"/>
            <a:ext cx="6366900" cy="338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1127467"/>
            <a:ext cx="6424200" cy="939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2067600"/>
            <a:ext cx="5859900" cy="52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3289400"/>
            <a:ext cx="5859900" cy="27939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3766000"/>
            <a:ext cx="7370400" cy="30921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2067600"/>
            <a:ext cx="5561400" cy="4790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5551333"/>
            <a:ext cx="7415100" cy="806700"/>
          </a:xfrm>
          <a:prstGeom prst="rect">
            <a:avLst/>
          </a:prstGeom>
        </p:spPr>
        <p:txBody>
          <a:bodyPr spcFirstLastPara="1" wrap="square" lIns="91425" tIns="91425" rIns="91425" bIns="91425" anchor="b" anchorCtr="0">
            <a:noAutofit/>
          </a:bodyPr>
          <a:lstStyle>
            <a:lvl1pPr marL="457200" lvl="0" indent="-228600" rtl="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536633"/>
            <a:ext cx="8520600" cy="45216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rtl="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6058224"/>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Nunito"/>
                <a:ea typeface="Nunito"/>
                <a:cs typeface="Nunito"/>
                <a:sym typeface="Nunito"/>
              </a:defRPr>
            </a:lvl1pPr>
            <a:lvl2pPr lvl="1" algn="r" rtl="0">
              <a:buNone/>
              <a:defRPr sz="1000">
                <a:solidFill>
                  <a:schemeClr val="dk2"/>
                </a:solidFill>
                <a:latin typeface="Nunito"/>
                <a:ea typeface="Nunito"/>
                <a:cs typeface="Nunito"/>
                <a:sym typeface="Nunito"/>
              </a:defRPr>
            </a:lvl2pPr>
            <a:lvl3pPr lvl="2" algn="r" rtl="0">
              <a:buNone/>
              <a:defRPr sz="1000">
                <a:solidFill>
                  <a:schemeClr val="dk2"/>
                </a:solidFill>
                <a:latin typeface="Nunito"/>
                <a:ea typeface="Nunito"/>
                <a:cs typeface="Nunito"/>
                <a:sym typeface="Nunito"/>
              </a:defRPr>
            </a:lvl3pPr>
            <a:lvl4pPr lvl="3" algn="r" rtl="0">
              <a:buNone/>
              <a:defRPr sz="1000">
                <a:solidFill>
                  <a:schemeClr val="dk2"/>
                </a:solidFill>
                <a:latin typeface="Nunito"/>
                <a:ea typeface="Nunito"/>
                <a:cs typeface="Nunito"/>
                <a:sym typeface="Nunito"/>
              </a:defRPr>
            </a:lvl4pPr>
            <a:lvl5pPr lvl="4" algn="r" rtl="0">
              <a:buNone/>
              <a:defRPr sz="1000">
                <a:solidFill>
                  <a:schemeClr val="dk2"/>
                </a:solidFill>
                <a:latin typeface="Nunito"/>
                <a:ea typeface="Nunito"/>
                <a:cs typeface="Nunito"/>
                <a:sym typeface="Nunito"/>
              </a:defRPr>
            </a:lvl5pPr>
            <a:lvl6pPr lvl="5" algn="r" rtl="0">
              <a:buNone/>
              <a:defRPr sz="1000">
                <a:solidFill>
                  <a:schemeClr val="dk2"/>
                </a:solidFill>
                <a:latin typeface="Nunito"/>
                <a:ea typeface="Nunito"/>
                <a:cs typeface="Nunito"/>
                <a:sym typeface="Nunito"/>
              </a:defRPr>
            </a:lvl6pPr>
            <a:lvl7pPr lvl="6" algn="r" rtl="0">
              <a:buNone/>
              <a:defRPr sz="1000">
                <a:solidFill>
                  <a:schemeClr val="dk2"/>
                </a:solidFill>
                <a:latin typeface="Nunito"/>
                <a:ea typeface="Nunito"/>
                <a:cs typeface="Nunito"/>
                <a:sym typeface="Nunito"/>
              </a:defRPr>
            </a:lvl7pPr>
            <a:lvl8pPr lvl="7" algn="r" rtl="0">
              <a:buNone/>
              <a:defRPr sz="1000">
                <a:solidFill>
                  <a:schemeClr val="dk2"/>
                </a:solidFill>
                <a:latin typeface="Nunito"/>
                <a:ea typeface="Nunito"/>
                <a:cs typeface="Nunito"/>
                <a:sym typeface="Nunito"/>
              </a:defRPr>
            </a:lvl8pPr>
            <a:lvl9pPr lvl="8" algn="r" rtl="0">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1" Type="http://schemas.openxmlformats.org/officeDocument/2006/relationships/hyperlink" Target="https://www.protenus.com/press/press-release/56m-patient-records-breached-in-2017-as-healthcare-struggles-to-proactively-protect-health-data" TargetMode="External"/><Relationship Id="rId12" Type="http://schemas.openxmlformats.org/officeDocument/2006/relationships/hyperlink" Target="https://www.ncbi.nlm.nih.gov/pmc/articles/PMC3088297/" TargetMode="External"/><Relationship Id="rId13" Type="http://schemas.openxmlformats.org/officeDocument/2006/relationships/hyperlink" Target="https://www.cdc.gov/nchs/fastats/electronic-medical-records.htm" TargetMode="External"/><Relationship Id="rId14" Type="http://schemas.openxmlformats.org/officeDocument/2006/relationships/hyperlink" Target="https://www.statista.com/statistics/829500/electronic-health-record-access-us/" TargetMode="External"/><Relationship Id="rId15" Type="http://schemas.openxmlformats.org/officeDocument/2006/relationships/hyperlink" Target="https://www.epic.com/software%23Clinicals" TargetMode="External"/><Relationship Id="rId16" Type="http://schemas.openxmlformats.org/officeDocument/2006/relationships/hyperlink" Target="https://www.capterra.com/infographics/top-emr-software"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ogilvychww.com/thoughts/articles/3-things-ehr-eu" TargetMode="External"/><Relationship Id="rId4" Type="http://schemas.openxmlformats.org/officeDocument/2006/relationships/hyperlink" Target="https://www.healthit.gov/faq/what-are-advantages-electronic-health-records" TargetMode="External"/><Relationship Id="rId5" Type="http://schemas.openxmlformats.org/officeDocument/2006/relationships/hyperlink" Target="https://www.itnonline.com/article/hie-based-image-exchange-saves-lives-and-money" TargetMode="External"/><Relationship Id="rId6" Type="http://schemas.openxmlformats.org/officeDocument/2006/relationships/hyperlink" Target="http://gahin.org/about-gahin/" TargetMode="External"/><Relationship Id="rId7" Type="http://schemas.openxmlformats.org/officeDocument/2006/relationships/hyperlink" Target="https://www.usfhealthonline.com/resources/key-concepts/what-are-electronic-medical-records-emr/" TargetMode="External"/><Relationship Id="rId8" Type="http://schemas.openxmlformats.org/officeDocument/2006/relationships/hyperlink" Target="https://www.healthit.gov/buzz-blog/electronic-health-and-medical-records/emr-vs-ehr-difference" TargetMode="External"/><Relationship Id="rId9" Type="http://schemas.openxmlformats.org/officeDocument/2006/relationships/hyperlink" Target="https://www.nbcnews.com/news/us-news/thousands-patient-records-leaked-hospital-data-breach-n756981" TargetMode="External"/><Relationship Id="rId10" Type="http://schemas.openxmlformats.org/officeDocument/2006/relationships/hyperlink" Target="https://www.forbes.com/sites/mariyayao/2017/04/14/your-electronic-medical-records-can-be-worth-1000-to-hackers/%237b4a5c9c50c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3"/>
          <p:cNvPicPr preferRelativeResize="0"/>
          <p:nvPr/>
        </p:nvPicPr>
        <p:blipFill>
          <a:blip r:embed="rId3">
            <a:alphaModFix amt="15000"/>
          </a:blip>
          <a:stretch>
            <a:fillRect/>
          </a:stretch>
        </p:blipFill>
        <p:spPr>
          <a:xfrm>
            <a:off x="0" y="0"/>
            <a:ext cx="9144001" cy="6858000"/>
          </a:xfrm>
          <a:prstGeom prst="rect">
            <a:avLst/>
          </a:prstGeom>
          <a:noFill/>
          <a:ln>
            <a:noFill/>
          </a:ln>
        </p:spPr>
      </p:pic>
      <p:sp>
        <p:nvSpPr>
          <p:cNvPr id="129" name="Google Shape;129;p13"/>
          <p:cNvSpPr txBox="1">
            <a:spLocks noGrp="1"/>
          </p:cNvSpPr>
          <p:nvPr>
            <p:ph type="ctrTitle"/>
          </p:nvPr>
        </p:nvSpPr>
        <p:spPr>
          <a:xfrm>
            <a:off x="218150" y="1824083"/>
            <a:ext cx="8520600" cy="1729800"/>
          </a:xfrm>
          <a:prstGeom prst="rect">
            <a:avLst/>
          </a:prstGeom>
          <a:effectLst>
            <a:outerShdw blurRad="57150" dist="19050" dir="5400000" algn="bl" rotWithShape="0">
              <a:srgbClr val="000000">
                <a:alpha val="9000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800">
                <a:solidFill>
                  <a:srgbClr val="990000"/>
                </a:solidFill>
              </a:rPr>
              <a:t>Federal Mandate for </a:t>
            </a:r>
            <a:endParaRPr sz="4800">
              <a:solidFill>
                <a:srgbClr val="990000"/>
              </a:solidFill>
            </a:endParaRPr>
          </a:p>
          <a:p>
            <a:pPr marL="0" lvl="0" indent="0" algn="ctr" rtl="0">
              <a:lnSpc>
                <a:spcPct val="115000"/>
              </a:lnSpc>
              <a:spcBef>
                <a:spcPts val="0"/>
              </a:spcBef>
              <a:spcAft>
                <a:spcPts val="0"/>
              </a:spcAft>
              <a:buNone/>
            </a:pPr>
            <a:r>
              <a:rPr lang="en" sz="4800">
                <a:solidFill>
                  <a:srgbClr val="990000"/>
                </a:solidFill>
              </a:rPr>
              <a:t>Universal EHR</a:t>
            </a:r>
            <a:endParaRPr sz="4800">
              <a:solidFill>
                <a:srgbClr val="990000"/>
              </a:solidFill>
            </a:endParaRPr>
          </a:p>
          <a:p>
            <a:pPr marL="0" lvl="0" indent="0" algn="ctr" rtl="0">
              <a:spcBef>
                <a:spcPts val="0"/>
              </a:spcBef>
              <a:spcAft>
                <a:spcPts val="0"/>
              </a:spcAft>
              <a:buNone/>
            </a:pPr>
            <a:endParaRPr/>
          </a:p>
        </p:txBody>
      </p:sp>
      <p:sp>
        <p:nvSpPr>
          <p:cNvPr id="130" name="Google Shape;130;p13"/>
          <p:cNvSpPr txBox="1">
            <a:spLocks noGrp="1"/>
          </p:cNvSpPr>
          <p:nvPr>
            <p:ph type="subTitle" idx="1"/>
          </p:nvPr>
        </p:nvSpPr>
        <p:spPr>
          <a:xfrm>
            <a:off x="218150" y="3072418"/>
            <a:ext cx="8520600" cy="1929300"/>
          </a:xfrm>
          <a:prstGeom prst="rect">
            <a:avLst/>
          </a:prstGeom>
          <a:effectLst>
            <a:outerShdw blurRad="28575" dist="9525"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1900"/>
              <a:t>Presented by: </a:t>
            </a:r>
            <a:endParaRPr sz="1900"/>
          </a:p>
          <a:p>
            <a:pPr marL="0" lvl="0" indent="0" algn="ctr" rtl="0">
              <a:spcBef>
                <a:spcPts val="0"/>
              </a:spcBef>
              <a:spcAft>
                <a:spcPts val="0"/>
              </a:spcAft>
              <a:buNone/>
            </a:pPr>
            <a:r>
              <a:rPr lang="en" sz="1800"/>
              <a:t>Angelina Gambino, Anthony Guan, </a:t>
            </a:r>
            <a:endParaRPr sz="1800"/>
          </a:p>
          <a:p>
            <a:pPr marL="0" lvl="0" indent="0" algn="ctr" rtl="0">
              <a:spcBef>
                <a:spcPts val="0"/>
              </a:spcBef>
              <a:spcAft>
                <a:spcPts val="0"/>
              </a:spcAft>
              <a:buNone/>
            </a:pPr>
            <a:r>
              <a:rPr lang="en" sz="1800"/>
              <a:t>Taiba Shah, Monica Benjamin, Melinda Chiu</a:t>
            </a:r>
            <a:endParaRPr sz="1800"/>
          </a:p>
          <a:p>
            <a:pPr marL="0" lvl="0" indent="0" algn="ctr" rtl="0">
              <a:spcBef>
                <a:spcPts val="0"/>
              </a:spcBef>
              <a:spcAft>
                <a:spcPts val="0"/>
              </a:spcAft>
              <a:buNone/>
            </a:pPr>
            <a:endParaRPr sz="1800"/>
          </a:p>
          <a:p>
            <a:pPr marL="0" lvl="0" indent="0" algn="ctr" rtl="0">
              <a:spcBef>
                <a:spcPts val="0"/>
              </a:spcBef>
              <a:spcAft>
                <a:spcPts val="0"/>
              </a:spcAft>
              <a:buNone/>
            </a:pPr>
            <a:r>
              <a:rPr lang="en" sz="1800"/>
              <a:t>Public Health - HPPA 516</a:t>
            </a:r>
            <a:endParaRPr sz="1800"/>
          </a:p>
          <a:p>
            <a:pPr marL="0" lvl="0" indent="0" algn="ctr" rtl="0">
              <a:spcBef>
                <a:spcPts val="0"/>
              </a:spcBef>
              <a:spcAft>
                <a:spcPts val="0"/>
              </a:spcAft>
              <a:buNone/>
            </a:pPr>
            <a:r>
              <a:rPr lang="en" sz="1800"/>
              <a:t>January 23, 2019</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2"/>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980000"/>
                </a:solidFill>
              </a:rPr>
              <a:t>How can Universal EHRs solve problems?</a:t>
            </a:r>
            <a:endParaRPr sz="2400" b="1">
              <a:solidFill>
                <a:srgbClr val="980000"/>
              </a:solidFill>
            </a:endParaRPr>
          </a:p>
          <a:p>
            <a:pPr marL="0" lvl="0" indent="0" algn="l" rtl="0">
              <a:spcBef>
                <a:spcPts val="0"/>
              </a:spcBef>
              <a:spcAft>
                <a:spcPts val="0"/>
              </a:spcAft>
              <a:buNone/>
            </a:pPr>
            <a:endParaRPr sz="2400" b="1">
              <a:solidFill>
                <a:srgbClr val="980000"/>
              </a:solidFill>
            </a:endParaRPr>
          </a:p>
        </p:txBody>
      </p:sp>
      <p:sp>
        <p:nvSpPr>
          <p:cNvPr id="186" name="Google Shape;186;p22"/>
          <p:cNvSpPr txBox="1"/>
          <p:nvPr/>
        </p:nvSpPr>
        <p:spPr>
          <a:xfrm>
            <a:off x="633000" y="1884850"/>
            <a:ext cx="7878000" cy="26622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a:solidFill>
                  <a:srgbClr val="666666"/>
                </a:solidFill>
              </a:rPr>
              <a:t/>
            </a:r>
            <a:br>
              <a:rPr lang="en">
                <a:solidFill>
                  <a:srgbClr val="666666"/>
                </a:solidFill>
              </a:rPr>
            </a:br>
            <a:endParaRPr>
              <a:solidFill>
                <a:srgbClr val="666666"/>
              </a:solidFill>
            </a:endParaRPr>
          </a:p>
        </p:txBody>
      </p:sp>
      <p:sp>
        <p:nvSpPr>
          <p:cNvPr id="187" name="Google Shape;187;p22"/>
          <p:cNvSpPr txBox="1">
            <a:spLocks noGrp="1"/>
          </p:cNvSpPr>
          <p:nvPr>
            <p:ph type="body" idx="1"/>
          </p:nvPr>
        </p:nvSpPr>
        <p:spPr>
          <a:xfrm>
            <a:off x="756325" y="1884850"/>
            <a:ext cx="3686100" cy="32640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Secure sharing of health</a:t>
            </a:r>
            <a:r>
              <a:rPr lang="en" sz="1600" b="1">
                <a:solidFill>
                  <a:srgbClr val="000000"/>
                </a:solidFill>
              </a:rPr>
              <a:t> i</a:t>
            </a:r>
            <a:r>
              <a:rPr lang="en" sz="1600">
                <a:solidFill>
                  <a:srgbClr val="000000"/>
                </a:solidFill>
              </a:rPr>
              <a:t>nformation</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Solves the problems that come with scattered care across multiple providers and health systems </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Wider use of preventative care </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Saves time for both the patient and the provider </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ED providers can get a patient’s full health history </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Primary care providers can receive consult notes from specialists and hospital visits to better monitor the patient </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Research opportunities </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Better clinical decision making </a:t>
            </a:r>
            <a:r>
              <a:rPr lang="en" sz="1400">
                <a:solidFill>
                  <a:srgbClr val="666666"/>
                </a:solidFill>
                <a:latin typeface="Arial"/>
                <a:ea typeface="Arial"/>
                <a:cs typeface="Arial"/>
                <a:sym typeface="Arial"/>
              </a:rPr>
              <a:t/>
            </a:r>
            <a:br>
              <a:rPr lang="en" sz="1400">
                <a:solidFill>
                  <a:srgbClr val="666666"/>
                </a:solidFill>
                <a:latin typeface="Arial"/>
                <a:ea typeface="Arial"/>
                <a:cs typeface="Arial"/>
                <a:sym typeface="Arial"/>
              </a:rPr>
            </a:br>
            <a:endParaRPr sz="1400">
              <a:solidFill>
                <a:srgbClr val="666666"/>
              </a:solidFill>
              <a:latin typeface="Arial"/>
              <a:ea typeface="Arial"/>
              <a:cs typeface="Arial"/>
              <a:sym typeface="Arial"/>
            </a:endParaRPr>
          </a:p>
          <a:p>
            <a:pPr marL="0" lvl="0" indent="0" algn="l" rtl="0">
              <a:spcBef>
                <a:spcPts val="0"/>
              </a:spcBef>
              <a:spcAft>
                <a:spcPts val="1600"/>
              </a:spcAft>
              <a:buNone/>
            </a:pPr>
            <a:endParaRPr/>
          </a:p>
        </p:txBody>
      </p:sp>
      <p:sp>
        <p:nvSpPr>
          <p:cNvPr id="188" name="Google Shape;188;p22"/>
          <p:cNvSpPr txBox="1">
            <a:spLocks noGrp="1"/>
          </p:cNvSpPr>
          <p:nvPr>
            <p:ph type="body" idx="2"/>
          </p:nvPr>
        </p:nvSpPr>
        <p:spPr>
          <a:xfrm>
            <a:off x="4617903" y="2097600"/>
            <a:ext cx="3119400" cy="3566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9" name="Google Shape;189;p22"/>
          <p:cNvPicPr preferRelativeResize="0"/>
          <p:nvPr/>
        </p:nvPicPr>
        <p:blipFill>
          <a:blip r:embed="rId3">
            <a:alphaModFix/>
          </a:blip>
          <a:stretch>
            <a:fillRect/>
          </a:stretch>
        </p:blipFill>
        <p:spPr>
          <a:xfrm>
            <a:off x="4700550" y="2212675"/>
            <a:ext cx="2954100" cy="293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3"/>
          <p:cNvSpPr txBox="1">
            <a:spLocks noGrp="1"/>
          </p:cNvSpPr>
          <p:nvPr>
            <p:ph type="title"/>
          </p:nvPr>
        </p:nvSpPr>
        <p:spPr>
          <a:xfrm>
            <a:off x="819150" y="863717"/>
            <a:ext cx="7505700" cy="127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b="1">
                <a:solidFill>
                  <a:srgbClr val="980000"/>
                </a:solidFill>
              </a:rPr>
              <a:t>How can Universal EHRs solve problems?</a:t>
            </a:r>
            <a:endParaRPr>
              <a:solidFill>
                <a:srgbClr val="980000"/>
              </a:solidFill>
            </a:endParaRPr>
          </a:p>
        </p:txBody>
      </p:sp>
      <p:sp>
        <p:nvSpPr>
          <p:cNvPr id="195" name="Google Shape;195;p23"/>
          <p:cNvSpPr txBox="1">
            <a:spLocks noGrp="1"/>
          </p:cNvSpPr>
          <p:nvPr>
            <p:ph type="body" idx="1"/>
          </p:nvPr>
        </p:nvSpPr>
        <p:spPr>
          <a:xfrm>
            <a:off x="819150" y="1670150"/>
            <a:ext cx="3686100" cy="326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A major issue in our current healthcare system is costs</a:t>
            </a:r>
            <a:endParaRPr sz="1800"/>
          </a:p>
          <a:p>
            <a:pPr marL="457200" lvl="0" indent="-342900" algn="l" rtl="0">
              <a:spcBef>
                <a:spcPts val="0"/>
              </a:spcBef>
              <a:spcAft>
                <a:spcPts val="0"/>
              </a:spcAft>
              <a:buSzPts val="1800"/>
              <a:buChar char="●"/>
            </a:pPr>
            <a:r>
              <a:rPr lang="en" sz="1800"/>
              <a:t>Universal EMRs can reduce costs in the short term and long term</a:t>
            </a:r>
            <a:endParaRPr sz="1800"/>
          </a:p>
          <a:p>
            <a:pPr marL="457200" lvl="0" indent="-342900" algn="l" rtl="0">
              <a:spcBef>
                <a:spcPts val="0"/>
              </a:spcBef>
              <a:spcAft>
                <a:spcPts val="0"/>
              </a:spcAft>
              <a:buSzPts val="1800"/>
              <a:buChar char="●"/>
            </a:pPr>
            <a:r>
              <a:rPr lang="en" sz="1800"/>
              <a:t>Reduces redundant unnecessary testing, which prevents inconvenience/ pain for the patient</a:t>
            </a:r>
            <a:r>
              <a:rPr lang="en" sz="1800">
                <a:solidFill>
                  <a:srgbClr val="333333"/>
                </a:solidFill>
                <a:latin typeface="Arial"/>
                <a:ea typeface="Arial"/>
                <a:cs typeface="Arial"/>
                <a:sym typeface="Arial"/>
              </a:rPr>
              <a:t>→ </a:t>
            </a:r>
            <a:r>
              <a:rPr lang="en" sz="1800"/>
              <a:t>reducing costs for :</a:t>
            </a:r>
            <a:endParaRPr sz="1800"/>
          </a:p>
          <a:p>
            <a:pPr marL="914400" lvl="0" indent="-342900" algn="l" rtl="0">
              <a:spcBef>
                <a:spcPts val="0"/>
              </a:spcBef>
              <a:spcAft>
                <a:spcPts val="0"/>
              </a:spcAft>
              <a:buSzPts val="1800"/>
              <a:buAutoNum type="arabicPeriod"/>
            </a:pPr>
            <a:r>
              <a:rPr lang="en" sz="1800"/>
              <a:t>Patients</a:t>
            </a:r>
            <a:endParaRPr sz="1800"/>
          </a:p>
          <a:p>
            <a:pPr marL="914400" lvl="0" indent="-342900" algn="l" rtl="0">
              <a:spcBef>
                <a:spcPts val="0"/>
              </a:spcBef>
              <a:spcAft>
                <a:spcPts val="0"/>
              </a:spcAft>
              <a:buSzPts val="1800"/>
              <a:buAutoNum type="arabicPeriod"/>
            </a:pPr>
            <a:r>
              <a:rPr lang="en" sz="1800"/>
              <a:t>Insurers</a:t>
            </a:r>
            <a:endParaRPr sz="1800"/>
          </a:p>
          <a:p>
            <a:pPr marL="914400" lvl="0" indent="-342900" algn="l" rtl="0">
              <a:spcBef>
                <a:spcPts val="0"/>
              </a:spcBef>
              <a:spcAft>
                <a:spcPts val="0"/>
              </a:spcAft>
              <a:buSzPts val="1800"/>
              <a:buAutoNum type="arabicPeriod"/>
            </a:pPr>
            <a:r>
              <a:rPr lang="en" sz="1800"/>
              <a:t>Care providers  </a:t>
            </a:r>
            <a:endParaRPr sz="1800"/>
          </a:p>
          <a:p>
            <a:pPr marL="457200" lvl="0" indent="-342900" algn="l" rtl="0">
              <a:spcBef>
                <a:spcPts val="0"/>
              </a:spcBef>
              <a:spcAft>
                <a:spcPts val="0"/>
              </a:spcAft>
              <a:buSzPts val="1800"/>
              <a:buChar char="●"/>
            </a:pPr>
            <a:r>
              <a:rPr lang="en" sz="1800"/>
              <a:t>Reduces Medical Errors</a:t>
            </a:r>
            <a:endParaRPr sz="1800"/>
          </a:p>
        </p:txBody>
      </p:sp>
      <p:sp>
        <p:nvSpPr>
          <p:cNvPr id="196" name="Google Shape;196;p23"/>
          <p:cNvSpPr txBox="1">
            <a:spLocks noGrp="1"/>
          </p:cNvSpPr>
          <p:nvPr>
            <p:ph type="body" idx="2"/>
          </p:nvPr>
        </p:nvSpPr>
        <p:spPr>
          <a:xfrm>
            <a:off x="4638675" y="2654300"/>
            <a:ext cx="3686100" cy="2073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7" name="Google Shape;197;p23"/>
          <p:cNvPicPr preferRelativeResize="0"/>
          <p:nvPr/>
        </p:nvPicPr>
        <p:blipFill>
          <a:blip r:embed="rId3">
            <a:alphaModFix/>
          </a:blip>
          <a:stretch>
            <a:fillRect/>
          </a:stretch>
        </p:blipFill>
        <p:spPr>
          <a:xfrm>
            <a:off x="4638675" y="2654300"/>
            <a:ext cx="3686098" cy="20734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title"/>
          </p:nvPr>
        </p:nvSpPr>
        <p:spPr>
          <a:xfrm>
            <a:off x="311700" y="696967"/>
            <a:ext cx="8520600" cy="1265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Do we have anything similar to Universal EHRs </a:t>
            </a:r>
            <a:endParaRPr sz="2400" b="1">
              <a:solidFill>
                <a:srgbClr val="990000"/>
              </a:solidFill>
            </a:endParaRPr>
          </a:p>
          <a:p>
            <a:pPr marL="0" lvl="0" indent="0" algn="ctr" rtl="0">
              <a:lnSpc>
                <a:spcPct val="115000"/>
              </a:lnSpc>
              <a:spcBef>
                <a:spcPts val="0"/>
              </a:spcBef>
              <a:spcAft>
                <a:spcPts val="0"/>
              </a:spcAft>
              <a:buNone/>
            </a:pPr>
            <a:r>
              <a:rPr lang="en" sz="2400" b="1">
                <a:solidFill>
                  <a:srgbClr val="990000"/>
                </a:solidFill>
              </a:rPr>
              <a:t>already in the states?</a:t>
            </a:r>
            <a:endParaRPr/>
          </a:p>
        </p:txBody>
      </p:sp>
      <p:sp>
        <p:nvSpPr>
          <p:cNvPr id="203" name="Google Shape;203;p24"/>
          <p:cNvSpPr txBox="1">
            <a:spLocks noGrp="1"/>
          </p:cNvSpPr>
          <p:nvPr>
            <p:ph type="body" idx="1"/>
          </p:nvPr>
        </p:nvSpPr>
        <p:spPr>
          <a:xfrm>
            <a:off x="425800" y="1797500"/>
            <a:ext cx="6391800" cy="4938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a:t>Georgia Health Information Network (GaHIN)</a:t>
            </a:r>
            <a:endParaRPr sz="1600"/>
          </a:p>
          <a:p>
            <a:pPr marL="457200" lvl="0" indent="-330200" algn="l" rtl="0">
              <a:lnSpc>
                <a:spcPct val="115000"/>
              </a:lnSpc>
              <a:spcBef>
                <a:spcPts val="0"/>
              </a:spcBef>
              <a:spcAft>
                <a:spcPts val="0"/>
              </a:spcAft>
              <a:buSzPts val="1600"/>
              <a:buChar char="●"/>
            </a:pPr>
            <a:r>
              <a:rPr lang="en" sz="1600"/>
              <a:t>“Statewide </a:t>
            </a:r>
            <a:r>
              <a:rPr lang="en" sz="1600" b="1"/>
              <a:t>network-of-networks</a:t>
            </a:r>
            <a:r>
              <a:rPr lang="en" sz="1600"/>
              <a:t> health information transport model”</a:t>
            </a:r>
            <a:endParaRPr sz="1600"/>
          </a:p>
          <a:p>
            <a:pPr marL="457200" lvl="0" indent="-330200" algn="l" rtl="0">
              <a:lnSpc>
                <a:spcPct val="115000"/>
              </a:lnSpc>
              <a:spcBef>
                <a:spcPts val="0"/>
              </a:spcBef>
              <a:spcAft>
                <a:spcPts val="0"/>
              </a:spcAft>
              <a:buSzPts val="1600"/>
              <a:buChar char="●"/>
            </a:pPr>
            <a:r>
              <a:rPr lang="en" sz="1600"/>
              <a:t>Nearly 20 years of planning and arranging</a:t>
            </a:r>
            <a:endParaRPr sz="1600"/>
          </a:p>
          <a:p>
            <a:pPr marL="457200" marR="0" lvl="0" indent="-330200" algn="l" rtl="0">
              <a:lnSpc>
                <a:spcPct val="115000"/>
              </a:lnSpc>
              <a:spcBef>
                <a:spcPts val="0"/>
              </a:spcBef>
              <a:spcAft>
                <a:spcPts val="0"/>
              </a:spcAft>
              <a:buClr>
                <a:schemeClr val="dk2"/>
              </a:buClr>
              <a:buSzPts val="1600"/>
              <a:buFont typeface="Arial"/>
              <a:buChar char="●"/>
            </a:pPr>
            <a:r>
              <a:rPr lang="en" sz="1600"/>
              <a:t>Required multiple parties</a:t>
            </a:r>
            <a:endParaRPr sz="1600"/>
          </a:p>
          <a:p>
            <a:pPr marL="914400" marR="0" lvl="1" indent="-330200" algn="l" rtl="0">
              <a:lnSpc>
                <a:spcPct val="115000"/>
              </a:lnSpc>
              <a:spcBef>
                <a:spcPts val="0"/>
              </a:spcBef>
              <a:spcAft>
                <a:spcPts val="0"/>
              </a:spcAft>
              <a:buClr>
                <a:schemeClr val="dk2"/>
              </a:buClr>
              <a:buSzPts val="1600"/>
              <a:buFont typeface="Arial"/>
              <a:buChar char="○"/>
            </a:pPr>
            <a:r>
              <a:rPr lang="en" sz="1600"/>
              <a:t>GaHIN’s Board of Directors</a:t>
            </a:r>
            <a:endParaRPr sz="1600"/>
          </a:p>
          <a:p>
            <a:pPr marL="914400" marR="0" lvl="1" indent="-330200" algn="l" rtl="0">
              <a:lnSpc>
                <a:spcPct val="115000"/>
              </a:lnSpc>
              <a:spcBef>
                <a:spcPts val="0"/>
              </a:spcBef>
              <a:spcAft>
                <a:spcPts val="0"/>
              </a:spcAft>
              <a:buClr>
                <a:schemeClr val="dk2"/>
              </a:buClr>
              <a:buSzPts val="1600"/>
              <a:buFont typeface="Arial"/>
              <a:buChar char="○"/>
            </a:pPr>
            <a:r>
              <a:rPr lang="en" sz="1600"/>
              <a:t>Georgia Department of Community Health (DCH) grant</a:t>
            </a:r>
            <a:endParaRPr sz="1600"/>
          </a:p>
          <a:p>
            <a:pPr marL="914400" marR="0" lvl="1" indent="-330200" algn="l" rtl="0">
              <a:lnSpc>
                <a:spcPct val="115000"/>
              </a:lnSpc>
              <a:spcBef>
                <a:spcPts val="0"/>
              </a:spcBef>
              <a:spcAft>
                <a:spcPts val="0"/>
              </a:spcAft>
              <a:buClr>
                <a:schemeClr val="dk2"/>
              </a:buClr>
              <a:buSzPts val="1600"/>
              <a:buFont typeface="Arial"/>
              <a:buChar char="○"/>
            </a:pPr>
            <a:r>
              <a:rPr lang="en" sz="1600"/>
              <a:t>Georgia Health Information Technology Extension Center (GA-HITEC)</a:t>
            </a:r>
            <a:endParaRPr sz="1600"/>
          </a:p>
          <a:p>
            <a:pPr marL="914400" marR="0" lvl="1" indent="-330200" algn="l" rtl="0">
              <a:lnSpc>
                <a:spcPct val="115000"/>
              </a:lnSpc>
              <a:spcBef>
                <a:spcPts val="0"/>
              </a:spcBef>
              <a:spcAft>
                <a:spcPts val="0"/>
              </a:spcAft>
              <a:buClr>
                <a:schemeClr val="dk2"/>
              </a:buClr>
              <a:buSzPts val="1600"/>
              <a:buFont typeface="Arial"/>
              <a:buChar char="○"/>
            </a:pPr>
            <a:r>
              <a:rPr lang="en" sz="1600"/>
              <a:t>Other State and federal agencies, strategic partners</a:t>
            </a:r>
            <a:endParaRPr sz="1600"/>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204" name="Google Shape;204;p24"/>
          <p:cNvPicPr preferRelativeResize="0"/>
          <p:nvPr/>
        </p:nvPicPr>
        <p:blipFill>
          <a:blip r:embed="rId3">
            <a:alphaModFix/>
          </a:blip>
          <a:stretch>
            <a:fillRect/>
          </a:stretch>
        </p:blipFill>
        <p:spPr>
          <a:xfrm>
            <a:off x="6730025" y="1797500"/>
            <a:ext cx="1805125" cy="2795025"/>
          </a:xfrm>
          <a:prstGeom prst="rect">
            <a:avLst/>
          </a:prstGeom>
          <a:noFill/>
          <a:ln>
            <a:noFill/>
          </a:ln>
        </p:spPr>
      </p:pic>
      <p:sp>
        <p:nvSpPr>
          <p:cNvPr id="205" name="Google Shape;205;p24"/>
          <p:cNvSpPr txBox="1"/>
          <p:nvPr/>
        </p:nvSpPr>
        <p:spPr>
          <a:xfrm>
            <a:off x="1771650" y="4867775"/>
            <a:ext cx="5418900" cy="2463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What can this mean for US?</a:t>
            </a:r>
            <a:endParaRPr/>
          </a:p>
        </p:txBody>
      </p:sp>
      <p:sp>
        <p:nvSpPr>
          <p:cNvPr id="206" name="Google Shape;206;p24"/>
          <p:cNvSpPr txBox="1">
            <a:spLocks noGrp="1"/>
          </p:cNvSpPr>
          <p:nvPr>
            <p:ph type="body" idx="1"/>
          </p:nvPr>
        </p:nvSpPr>
        <p:spPr>
          <a:xfrm>
            <a:off x="425800" y="5336825"/>
            <a:ext cx="8437800" cy="1051500"/>
          </a:xfrm>
          <a:prstGeom prst="rect">
            <a:avLst/>
          </a:prstGeom>
        </p:spPr>
        <p:txBody>
          <a:bodyPr spcFirstLastPara="1" wrap="square" lIns="91425" tIns="91425" rIns="91425" bIns="91425" anchor="t" anchorCtr="0">
            <a:noAutofit/>
          </a:bodyPr>
          <a:lstStyle/>
          <a:p>
            <a:pPr marL="457200" marR="0" lvl="0" indent="-330200" algn="l" rtl="0">
              <a:lnSpc>
                <a:spcPct val="150000"/>
              </a:lnSpc>
              <a:spcBef>
                <a:spcPts val="0"/>
              </a:spcBef>
              <a:spcAft>
                <a:spcPts val="0"/>
              </a:spcAft>
              <a:buSzPts val="1600"/>
              <a:buChar char="●"/>
            </a:pPr>
            <a:r>
              <a:rPr lang="en" sz="1600"/>
              <a:t>Programs like GaHIN already exist in states.</a:t>
            </a:r>
            <a:endParaRPr sz="1600"/>
          </a:p>
          <a:p>
            <a:pPr marL="457200" marR="0" lvl="0" indent="-330200" algn="l" rtl="0">
              <a:lnSpc>
                <a:spcPct val="150000"/>
              </a:lnSpc>
              <a:spcBef>
                <a:spcPts val="0"/>
              </a:spcBef>
              <a:spcAft>
                <a:spcPts val="0"/>
              </a:spcAft>
              <a:buSzPts val="1600"/>
              <a:buChar char="●"/>
            </a:pPr>
            <a:r>
              <a:rPr lang="en" sz="1600"/>
              <a:t>Stepping stone to implementing something similar across the country. </a:t>
            </a:r>
            <a:endParaRPr sz="1600"/>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311700" y="589092"/>
            <a:ext cx="8520600" cy="763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400" b="1">
                <a:solidFill>
                  <a:srgbClr val="990000"/>
                </a:solidFill>
              </a:rPr>
              <a:t>Our Plan to Implement a Universal EHR</a:t>
            </a:r>
            <a:endParaRPr sz="3600"/>
          </a:p>
        </p:txBody>
      </p:sp>
      <p:sp>
        <p:nvSpPr>
          <p:cNvPr id="212" name="Google Shape;212;p25"/>
          <p:cNvSpPr txBox="1">
            <a:spLocks noGrp="1"/>
          </p:cNvSpPr>
          <p:nvPr>
            <p:ph type="body" idx="1"/>
          </p:nvPr>
        </p:nvSpPr>
        <p:spPr>
          <a:xfrm>
            <a:off x="237300" y="1553800"/>
            <a:ext cx="6045000" cy="45552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 sz="1900"/>
              <a:t>Not a quick fix</a:t>
            </a:r>
            <a:endParaRPr sz="1900"/>
          </a:p>
          <a:p>
            <a:pPr marL="914400" lvl="1" indent="-349250" algn="l" rtl="0">
              <a:spcBef>
                <a:spcPts val="0"/>
              </a:spcBef>
              <a:spcAft>
                <a:spcPts val="0"/>
              </a:spcAft>
              <a:buSzPts val="1900"/>
              <a:buChar char="○"/>
            </a:pPr>
            <a:r>
              <a:rPr lang="en" sz="1900"/>
              <a:t>Needs years of development &amp; testing</a:t>
            </a:r>
            <a:endParaRPr sz="1900"/>
          </a:p>
          <a:p>
            <a:pPr marL="457200" lvl="0" indent="-349250" algn="l" rtl="0">
              <a:spcBef>
                <a:spcPts val="0"/>
              </a:spcBef>
              <a:spcAft>
                <a:spcPts val="0"/>
              </a:spcAft>
              <a:buSzPts val="1900"/>
              <a:buChar char="●"/>
            </a:pPr>
            <a:r>
              <a:rPr lang="en" sz="1900"/>
              <a:t>Federally mandate all healthcare facilities to utilize the universal EHR</a:t>
            </a:r>
            <a:endParaRPr sz="1900"/>
          </a:p>
          <a:p>
            <a:pPr marL="457200" lvl="0" indent="-349250" algn="l" rtl="0">
              <a:spcBef>
                <a:spcPts val="0"/>
              </a:spcBef>
              <a:spcAft>
                <a:spcPts val="0"/>
              </a:spcAft>
              <a:buSzPts val="1900"/>
              <a:buChar char="●"/>
            </a:pPr>
            <a:r>
              <a:rPr lang="en" sz="1900"/>
              <a:t>3 methods to access patient records</a:t>
            </a:r>
            <a:endParaRPr sz="1900"/>
          </a:p>
          <a:p>
            <a:pPr marL="914400" lvl="1" indent="-349250" algn="l" rtl="0">
              <a:spcBef>
                <a:spcPts val="0"/>
              </a:spcBef>
              <a:spcAft>
                <a:spcPts val="0"/>
              </a:spcAft>
              <a:buSzPts val="1900"/>
              <a:buChar char="○"/>
            </a:pPr>
            <a:r>
              <a:rPr lang="en" sz="1900" b="1"/>
              <a:t>Patient Health Password (PHP)</a:t>
            </a:r>
            <a:endParaRPr sz="1900" b="1"/>
          </a:p>
          <a:p>
            <a:pPr marL="1371600" lvl="2" indent="-349250" algn="l" rtl="0">
              <a:spcBef>
                <a:spcPts val="0"/>
              </a:spcBef>
              <a:spcAft>
                <a:spcPts val="0"/>
              </a:spcAft>
              <a:buSzPts val="1900"/>
              <a:buChar char="■"/>
            </a:pPr>
            <a:r>
              <a:rPr lang="en" sz="1900"/>
              <a:t> Known by patient and clinicians</a:t>
            </a:r>
            <a:endParaRPr sz="1900"/>
          </a:p>
          <a:p>
            <a:pPr marL="914400" lvl="1" indent="-349250" algn="l" rtl="0">
              <a:spcBef>
                <a:spcPts val="0"/>
              </a:spcBef>
              <a:spcAft>
                <a:spcPts val="0"/>
              </a:spcAft>
              <a:buSzPts val="1900"/>
              <a:buChar char="○"/>
            </a:pPr>
            <a:r>
              <a:rPr lang="en" sz="1900" b="1"/>
              <a:t>License smart chip</a:t>
            </a:r>
            <a:endParaRPr sz="1900" b="1"/>
          </a:p>
          <a:p>
            <a:pPr marL="1371600" lvl="2" indent="-349250" algn="l" rtl="0">
              <a:spcBef>
                <a:spcPts val="0"/>
              </a:spcBef>
              <a:spcAft>
                <a:spcPts val="0"/>
              </a:spcAft>
              <a:buSzPts val="1900"/>
              <a:buChar char="■"/>
            </a:pPr>
            <a:r>
              <a:rPr lang="en" sz="1900"/>
              <a:t>Unconscious patients, etc.</a:t>
            </a:r>
            <a:endParaRPr sz="1900"/>
          </a:p>
          <a:p>
            <a:pPr marL="914400" lvl="1" indent="-349250" algn="l" rtl="0">
              <a:spcBef>
                <a:spcPts val="0"/>
              </a:spcBef>
              <a:spcAft>
                <a:spcPts val="0"/>
              </a:spcAft>
              <a:buSzPts val="1900"/>
              <a:buChar char="○"/>
            </a:pPr>
            <a:r>
              <a:rPr lang="en" sz="1900" b="1"/>
              <a:t>USB flash drive</a:t>
            </a:r>
            <a:r>
              <a:rPr lang="en" sz="1900"/>
              <a:t> given to patient</a:t>
            </a:r>
            <a:endParaRPr sz="1900"/>
          </a:p>
          <a:p>
            <a:pPr marL="1371600" lvl="2" indent="-349250" algn="l" rtl="0">
              <a:spcBef>
                <a:spcPts val="0"/>
              </a:spcBef>
              <a:spcAft>
                <a:spcPts val="0"/>
              </a:spcAft>
              <a:buSzPts val="1900"/>
              <a:buChar char="■"/>
            </a:pPr>
            <a:r>
              <a:rPr lang="en" sz="1900"/>
              <a:t>Only works on program in medical facilities</a:t>
            </a:r>
            <a:endParaRPr sz="1900"/>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13" name="Google Shape;213;p25"/>
          <p:cNvPicPr preferRelativeResize="0"/>
          <p:nvPr/>
        </p:nvPicPr>
        <p:blipFill>
          <a:blip r:embed="rId3">
            <a:alphaModFix/>
          </a:blip>
          <a:stretch>
            <a:fillRect/>
          </a:stretch>
        </p:blipFill>
        <p:spPr>
          <a:xfrm>
            <a:off x="6176675" y="1080276"/>
            <a:ext cx="2698325" cy="2084826"/>
          </a:xfrm>
          <a:prstGeom prst="rect">
            <a:avLst/>
          </a:prstGeom>
          <a:noFill/>
          <a:ln>
            <a:noFill/>
          </a:ln>
        </p:spPr>
      </p:pic>
      <p:pic>
        <p:nvPicPr>
          <p:cNvPr id="214" name="Google Shape;214;p25"/>
          <p:cNvPicPr preferRelativeResize="0"/>
          <p:nvPr/>
        </p:nvPicPr>
        <p:blipFill>
          <a:blip r:embed="rId4">
            <a:alphaModFix/>
          </a:blip>
          <a:stretch>
            <a:fillRect/>
          </a:stretch>
        </p:blipFill>
        <p:spPr>
          <a:xfrm>
            <a:off x="6131687" y="3165102"/>
            <a:ext cx="2556900" cy="1701501"/>
          </a:xfrm>
          <a:prstGeom prst="rect">
            <a:avLst/>
          </a:prstGeom>
          <a:noFill/>
          <a:ln>
            <a:noFill/>
          </a:ln>
        </p:spPr>
      </p:pic>
      <p:pic>
        <p:nvPicPr>
          <p:cNvPr id="215" name="Google Shape;215;p25"/>
          <p:cNvPicPr preferRelativeResize="0"/>
          <p:nvPr/>
        </p:nvPicPr>
        <p:blipFill>
          <a:blip r:embed="rId5">
            <a:alphaModFix/>
          </a:blip>
          <a:stretch>
            <a:fillRect/>
          </a:stretch>
        </p:blipFill>
        <p:spPr>
          <a:xfrm>
            <a:off x="6176650" y="4866602"/>
            <a:ext cx="2466975" cy="1847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6"/>
          <p:cNvPicPr preferRelativeResize="0"/>
          <p:nvPr/>
        </p:nvPicPr>
        <p:blipFill>
          <a:blip r:embed="rId3">
            <a:alphaModFix/>
          </a:blip>
          <a:stretch>
            <a:fillRect/>
          </a:stretch>
        </p:blipFill>
        <p:spPr>
          <a:xfrm>
            <a:off x="2738175" y="3791400"/>
            <a:ext cx="3667650" cy="2871400"/>
          </a:xfrm>
          <a:prstGeom prst="rect">
            <a:avLst/>
          </a:prstGeom>
          <a:noFill/>
          <a:ln>
            <a:noFill/>
          </a:ln>
        </p:spPr>
      </p:pic>
      <p:sp>
        <p:nvSpPr>
          <p:cNvPr id="221" name="Google Shape;221;p26"/>
          <p:cNvSpPr txBox="1">
            <a:spLocks noGrp="1"/>
          </p:cNvSpPr>
          <p:nvPr>
            <p:ph type="title"/>
          </p:nvPr>
        </p:nvSpPr>
        <p:spPr>
          <a:xfrm>
            <a:off x="311700" y="371617"/>
            <a:ext cx="8520600" cy="763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Universal Records, Universal Risk</a:t>
            </a:r>
            <a:endParaRPr sz="11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2" name="Google Shape;222;p26"/>
          <p:cNvSpPr txBox="1">
            <a:spLocks noGrp="1"/>
          </p:cNvSpPr>
          <p:nvPr>
            <p:ph type="body" idx="1"/>
          </p:nvPr>
        </p:nvSpPr>
        <p:spPr>
          <a:xfrm>
            <a:off x="122250" y="887875"/>
            <a:ext cx="8899500" cy="486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sz="1800">
                <a:solidFill>
                  <a:srgbClr val="000000"/>
                </a:solidFill>
                <a:highlight>
                  <a:srgbClr val="FFFFFF"/>
                </a:highlight>
              </a:rPr>
              <a:t>Department of Health and Human Services: "the rise in the adoption rate of these technologies [electronic health records] increases the potential security risks."</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Black market value of health records</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EHR breaches are common and widespread</a:t>
            </a:r>
            <a:endParaRPr sz="1800">
              <a:solidFill>
                <a:srgbClr val="000000"/>
              </a:solidFill>
              <a:highlight>
                <a:srgbClr val="FFFFFF"/>
              </a:highlight>
            </a:endParaRPr>
          </a:p>
          <a:p>
            <a:pPr marL="914400" lvl="1" indent="-342900" algn="l" rtl="0">
              <a:spcBef>
                <a:spcPts val="0"/>
              </a:spcBef>
              <a:spcAft>
                <a:spcPts val="0"/>
              </a:spcAft>
              <a:buClr>
                <a:srgbClr val="000000"/>
              </a:buClr>
              <a:buSzPts val="1800"/>
              <a:buChar char="○"/>
            </a:pPr>
            <a:r>
              <a:rPr lang="en" sz="1800">
                <a:solidFill>
                  <a:srgbClr val="000000"/>
                </a:solidFill>
                <a:highlight>
                  <a:srgbClr val="FFFFFF"/>
                </a:highlight>
              </a:rPr>
              <a:t>Protenus Breach Barometer Findings</a:t>
            </a:r>
            <a:endParaRPr sz="1800">
              <a:solidFill>
                <a:srgbClr val="000000"/>
              </a:solidFill>
              <a:highlight>
                <a:srgbClr val="FFFFFF"/>
              </a:highlight>
            </a:endParaRPr>
          </a:p>
          <a:p>
            <a:pPr marL="1371600" lvl="2" indent="-342900" algn="l" rtl="0">
              <a:spcBef>
                <a:spcPts val="0"/>
              </a:spcBef>
              <a:spcAft>
                <a:spcPts val="0"/>
              </a:spcAft>
              <a:buClr>
                <a:srgbClr val="000000"/>
              </a:buClr>
              <a:buSzPts val="1800"/>
              <a:buChar char="■"/>
            </a:pPr>
            <a:r>
              <a:rPr lang="en" sz="1800">
                <a:solidFill>
                  <a:srgbClr val="000000"/>
                </a:solidFill>
                <a:highlight>
                  <a:srgbClr val="FFFFFF"/>
                </a:highlight>
              </a:rPr>
              <a:t>“5,579,438 patient records were breached in 2017”</a:t>
            </a:r>
            <a:endParaRPr sz="1800">
              <a:solidFill>
                <a:srgbClr val="000000"/>
              </a:solidFill>
              <a:highlight>
                <a:srgbClr val="FFFFFF"/>
              </a:highlight>
            </a:endParaRPr>
          </a:p>
          <a:p>
            <a:pPr marL="1371600" lvl="2" indent="-342900" algn="l" rtl="0">
              <a:spcBef>
                <a:spcPts val="0"/>
              </a:spcBef>
              <a:spcAft>
                <a:spcPts val="0"/>
              </a:spcAft>
              <a:buClr>
                <a:srgbClr val="000000"/>
              </a:buClr>
              <a:buSzPts val="1800"/>
              <a:buChar char="■"/>
            </a:pPr>
            <a:r>
              <a:rPr lang="en" sz="1800">
                <a:solidFill>
                  <a:srgbClr val="000000"/>
                </a:solidFill>
                <a:highlight>
                  <a:srgbClr val="FFFFFF"/>
                </a:highlight>
              </a:rPr>
              <a:t>2017’s largest breach→ “Kentucky hospital employee inappropriately accessing </a:t>
            </a:r>
            <a:r>
              <a:rPr lang="en" sz="1800">
                <a:solidFill>
                  <a:srgbClr val="000000"/>
                </a:solidFill>
              </a:rPr>
              <a:t>the billing information of 697,800 patients”</a:t>
            </a:r>
            <a:endParaRPr sz="1800">
              <a:solidFill>
                <a:srgbClr val="000000"/>
              </a:solidFill>
            </a:endParaRPr>
          </a:p>
          <a:p>
            <a:pPr marL="1371600" lvl="2" indent="-342900" algn="l" rtl="0">
              <a:spcBef>
                <a:spcPts val="0"/>
              </a:spcBef>
              <a:spcAft>
                <a:spcPts val="0"/>
              </a:spcAft>
              <a:buClr>
                <a:srgbClr val="000000"/>
              </a:buClr>
              <a:buSzPts val="1800"/>
              <a:buChar char="■"/>
            </a:pPr>
            <a:r>
              <a:rPr lang="en" sz="1800">
                <a:solidFill>
                  <a:srgbClr val="000000"/>
                </a:solidFill>
                <a:highlight>
                  <a:srgbClr val="FFFFFF"/>
                </a:highlight>
              </a:rPr>
              <a:t>37% of 2017 breaches were the result of an employee’s wrongdoing</a:t>
            </a:r>
            <a:endParaRPr sz="1800">
              <a:solidFill>
                <a:srgbClr val="000000"/>
              </a:solidFill>
              <a:highlight>
                <a:srgbClr val="FFFFFF"/>
              </a:highlight>
            </a:endParaRPr>
          </a:p>
          <a:p>
            <a:pPr marL="457200" lvl="0" indent="-342900" algn="l" rtl="0">
              <a:spcBef>
                <a:spcPts val="0"/>
              </a:spcBef>
              <a:spcAft>
                <a:spcPts val="0"/>
              </a:spcAft>
              <a:buClr>
                <a:srgbClr val="000000"/>
              </a:buClr>
              <a:buSzPts val="1800"/>
              <a:buChar char="●"/>
            </a:pPr>
            <a:r>
              <a:rPr lang="en" sz="1800">
                <a:solidFill>
                  <a:srgbClr val="000000"/>
                </a:solidFill>
              </a:rPr>
              <a:t>HIPAA violations</a:t>
            </a:r>
            <a:endParaRPr sz="18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311700" y="607175"/>
            <a:ext cx="8520600" cy="786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Are other countries using Universal EHRs?</a:t>
            </a:r>
            <a:endParaRPr/>
          </a:p>
        </p:txBody>
      </p:sp>
      <p:sp>
        <p:nvSpPr>
          <p:cNvPr id="228" name="Google Shape;228;p27"/>
          <p:cNvSpPr txBox="1">
            <a:spLocks noGrp="1"/>
          </p:cNvSpPr>
          <p:nvPr>
            <p:ph type="body" idx="1"/>
          </p:nvPr>
        </p:nvSpPr>
        <p:spPr>
          <a:xfrm>
            <a:off x="854400" y="1117900"/>
            <a:ext cx="7575600" cy="5283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t>Royal Philips - Future Health Index (FHI)</a:t>
            </a:r>
            <a:endParaRPr sz="1600"/>
          </a:p>
          <a:p>
            <a:pPr marL="457200" lvl="0" indent="-330200" algn="l" rtl="0">
              <a:lnSpc>
                <a:spcPct val="125000"/>
              </a:lnSpc>
              <a:spcBef>
                <a:spcPts val="1000"/>
              </a:spcBef>
              <a:spcAft>
                <a:spcPts val="0"/>
              </a:spcAft>
              <a:buSzPts val="1600"/>
              <a:buChar char="⇢"/>
            </a:pPr>
            <a:r>
              <a:rPr lang="en" sz="1600"/>
              <a:t>Value Measure (access, satisfaction, efficiency)</a:t>
            </a:r>
            <a:endParaRPr sz="1600"/>
          </a:p>
          <a:p>
            <a:pPr marL="914400" lvl="1" indent="-330200" algn="l" rtl="0">
              <a:lnSpc>
                <a:spcPct val="125000"/>
              </a:lnSpc>
              <a:spcBef>
                <a:spcPts val="0"/>
              </a:spcBef>
              <a:spcAft>
                <a:spcPts val="0"/>
              </a:spcAft>
              <a:buSzPts val="1600"/>
              <a:buChar char="○"/>
            </a:pPr>
            <a:r>
              <a:rPr lang="en" sz="1600"/>
              <a:t>“benchmark against which a system’s progress towards efficient and effective healthcare can be evaluated.”</a:t>
            </a:r>
            <a:endParaRPr sz="1600"/>
          </a:p>
          <a:p>
            <a:pPr marL="457200" lvl="0" indent="-330200" algn="l" rtl="0">
              <a:lnSpc>
                <a:spcPct val="125000"/>
              </a:lnSpc>
              <a:spcBef>
                <a:spcPts val="0"/>
              </a:spcBef>
              <a:spcAft>
                <a:spcPts val="0"/>
              </a:spcAft>
              <a:buSzPts val="1600"/>
              <a:buChar char="⇢"/>
            </a:pPr>
            <a:r>
              <a:rPr lang="en" sz="1600"/>
              <a:t>Connected Care Technology</a:t>
            </a:r>
            <a:endParaRPr sz="1600"/>
          </a:p>
          <a:p>
            <a:pPr marL="914400" lvl="1" indent="-330200" algn="l" rtl="0">
              <a:lnSpc>
                <a:spcPct val="125000"/>
              </a:lnSpc>
              <a:spcBef>
                <a:spcPts val="0"/>
              </a:spcBef>
              <a:spcAft>
                <a:spcPts val="0"/>
              </a:spcAft>
              <a:buSzPts val="1600"/>
              <a:buChar char="○"/>
            </a:pPr>
            <a:r>
              <a:rPr lang="en" sz="1600"/>
              <a:t>Data collection and analytics - EHR, Wearables, Artificial Intelligence</a:t>
            </a:r>
            <a:endParaRPr sz="1600"/>
          </a:p>
          <a:p>
            <a:pPr marL="914400" lvl="1" indent="-330200" algn="l" rtl="0">
              <a:lnSpc>
                <a:spcPct val="125000"/>
              </a:lnSpc>
              <a:spcBef>
                <a:spcPts val="0"/>
              </a:spcBef>
              <a:spcAft>
                <a:spcPts val="0"/>
              </a:spcAft>
              <a:buSzPts val="1600"/>
              <a:buChar char="○"/>
            </a:pPr>
            <a:r>
              <a:rPr lang="en" sz="1600"/>
              <a:t>Care delivery - Telehealth, Diagnostic and Treatment Technology</a:t>
            </a:r>
            <a:endParaRPr sz="1600"/>
          </a:p>
          <a:p>
            <a:pPr marL="0" lvl="0" indent="0" algn="l" rtl="0">
              <a:lnSpc>
                <a:spcPct val="125000"/>
              </a:lnSpc>
              <a:spcBef>
                <a:spcPts val="1000"/>
              </a:spcBef>
              <a:spcAft>
                <a:spcPts val="0"/>
              </a:spcAft>
              <a:buNone/>
            </a:pPr>
            <a:r>
              <a:rPr lang="en" sz="1600"/>
              <a:t>Encourage countries to review and make improvements</a:t>
            </a:r>
            <a:endParaRPr sz="1600"/>
          </a:p>
          <a:p>
            <a:pPr marL="0" lvl="0" indent="0" algn="l" rtl="0">
              <a:lnSpc>
                <a:spcPct val="100000"/>
              </a:lnSpc>
              <a:spcBef>
                <a:spcPts val="0"/>
              </a:spcBef>
              <a:spcAft>
                <a:spcPts val="0"/>
              </a:spcAft>
              <a:buNone/>
            </a:pPr>
            <a:endParaRPr/>
          </a:p>
        </p:txBody>
      </p:sp>
      <p:sp>
        <p:nvSpPr>
          <p:cNvPr id="229" name="Google Shape;229;p27"/>
          <p:cNvSpPr txBox="1"/>
          <p:nvPr/>
        </p:nvSpPr>
        <p:spPr>
          <a:xfrm>
            <a:off x="0" y="6401500"/>
            <a:ext cx="90765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pic>
        <p:nvPicPr>
          <p:cNvPr id="230" name="Google Shape;230;p27"/>
          <p:cNvPicPr preferRelativeResize="0"/>
          <p:nvPr/>
        </p:nvPicPr>
        <p:blipFill>
          <a:blip r:embed="rId3">
            <a:alphaModFix/>
          </a:blip>
          <a:stretch>
            <a:fillRect/>
          </a:stretch>
        </p:blipFill>
        <p:spPr>
          <a:xfrm>
            <a:off x="632550" y="3901375"/>
            <a:ext cx="5190787" cy="2500125"/>
          </a:xfrm>
          <a:prstGeom prst="rect">
            <a:avLst/>
          </a:prstGeom>
          <a:noFill/>
          <a:ln>
            <a:noFill/>
          </a:ln>
        </p:spPr>
      </p:pic>
      <p:pic>
        <p:nvPicPr>
          <p:cNvPr id="231" name="Google Shape;231;p27"/>
          <p:cNvPicPr preferRelativeResize="0"/>
          <p:nvPr/>
        </p:nvPicPr>
        <p:blipFill>
          <a:blip r:embed="rId4">
            <a:alphaModFix/>
          </a:blip>
          <a:stretch>
            <a:fillRect/>
          </a:stretch>
        </p:blipFill>
        <p:spPr>
          <a:xfrm>
            <a:off x="5916850" y="3901375"/>
            <a:ext cx="2513150" cy="25001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8"/>
          <p:cNvSpPr txBox="1">
            <a:spLocks noGrp="1"/>
          </p:cNvSpPr>
          <p:nvPr>
            <p:ph type="title"/>
          </p:nvPr>
        </p:nvSpPr>
        <p:spPr>
          <a:xfrm>
            <a:off x="311700" y="532350"/>
            <a:ext cx="8520600" cy="9879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Are other countries using Universal EHRs?</a:t>
            </a:r>
            <a:endParaRPr/>
          </a:p>
        </p:txBody>
      </p:sp>
      <p:sp>
        <p:nvSpPr>
          <p:cNvPr id="237" name="Google Shape;237;p28"/>
          <p:cNvSpPr txBox="1">
            <a:spLocks noGrp="1"/>
          </p:cNvSpPr>
          <p:nvPr>
            <p:ph type="body" idx="1"/>
          </p:nvPr>
        </p:nvSpPr>
        <p:spPr>
          <a:xfrm>
            <a:off x="494400" y="1171500"/>
            <a:ext cx="8337900" cy="5686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a:t>Australia, </a:t>
            </a:r>
            <a:r>
              <a:rPr lang="en" sz="1600">
                <a:solidFill>
                  <a:srgbClr val="FF0000"/>
                </a:solidFill>
              </a:rPr>
              <a:t>Brazil</a:t>
            </a:r>
            <a:r>
              <a:rPr lang="en" sz="1600"/>
              <a:t>, China, France, Germany, </a:t>
            </a:r>
            <a:r>
              <a:rPr lang="en" sz="1600">
                <a:solidFill>
                  <a:srgbClr val="FF0000"/>
                </a:solidFill>
              </a:rPr>
              <a:t>India</a:t>
            </a:r>
            <a:r>
              <a:rPr lang="en" sz="1600"/>
              <a:t>, Italy, </a:t>
            </a:r>
            <a:r>
              <a:rPr lang="en" sz="1600">
                <a:solidFill>
                  <a:srgbClr val="FF0000"/>
                </a:solidFill>
              </a:rPr>
              <a:t>Netherlands</a:t>
            </a:r>
            <a:r>
              <a:rPr lang="en" sz="1600"/>
              <a:t>, </a:t>
            </a:r>
            <a:endParaRPr sz="1600"/>
          </a:p>
          <a:p>
            <a:pPr marL="457200" lvl="0" indent="0" algn="ctr" rtl="0">
              <a:lnSpc>
                <a:spcPct val="100000"/>
              </a:lnSpc>
              <a:spcBef>
                <a:spcPts val="0"/>
              </a:spcBef>
              <a:spcAft>
                <a:spcPts val="0"/>
              </a:spcAft>
              <a:buNone/>
            </a:pPr>
            <a:r>
              <a:rPr lang="en" sz="1600"/>
              <a:t>Russia, </a:t>
            </a:r>
            <a:r>
              <a:rPr lang="en" sz="1600">
                <a:solidFill>
                  <a:srgbClr val="FF0000"/>
                </a:solidFill>
              </a:rPr>
              <a:t>Saudi Arabia</a:t>
            </a:r>
            <a:r>
              <a:rPr lang="en" sz="1600"/>
              <a:t>, Singapore, </a:t>
            </a:r>
            <a:r>
              <a:rPr lang="en" sz="1600">
                <a:solidFill>
                  <a:srgbClr val="FF0000"/>
                </a:solidFill>
              </a:rPr>
              <a:t>South Africa</a:t>
            </a:r>
            <a:r>
              <a:rPr lang="en" sz="1600"/>
              <a:t>, Spain, </a:t>
            </a:r>
            <a:endParaRPr sz="1600"/>
          </a:p>
          <a:p>
            <a:pPr marL="457200" lvl="0" indent="0" algn="ctr" rtl="0">
              <a:lnSpc>
                <a:spcPct val="100000"/>
              </a:lnSpc>
              <a:spcBef>
                <a:spcPts val="0"/>
              </a:spcBef>
              <a:spcAft>
                <a:spcPts val="0"/>
              </a:spcAft>
              <a:buNone/>
            </a:pPr>
            <a:r>
              <a:rPr lang="en" sz="1600">
                <a:solidFill>
                  <a:srgbClr val="FF0000"/>
                </a:solidFill>
              </a:rPr>
              <a:t>Sweden</a:t>
            </a:r>
            <a:r>
              <a:rPr lang="en" sz="1600"/>
              <a:t>, </a:t>
            </a:r>
            <a:r>
              <a:rPr lang="en" sz="1600">
                <a:solidFill>
                  <a:srgbClr val="FF0000"/>
                </a:solidFill>
              </a:rPr>
              <a:t>United Kingdom</a:t>
            </a:r>
            <a:r>
              <a:rPr lang="en" sz="1600"/>
              <a:t>, </a:t>
            </a:r>
            <a:r>
              <a:rPr lang="en" sz="1600">
                <a:solidFill>
                  <a:srgbClr val="FF0000"/>
                </a:solidFill>
              </a:rPr>
              <a:t>United States</a:t>
            </a:r>
            <a:endParaRPr sz="1600">
              <a:solidFill>
                <a:srgbClr val="FF0000"/>
              </a:solidFill>
            </a:endParaRPr>
          </a:p>
          <a:p>
            <a:pPr marL="457200" lvl="0" indent="0" algn="ctr" rtl="0">
              <a:lnSpc>
                <a:spcPct val="100000"/>
              </a:lnSpc>
              <a:spcBef>
                <a:spcPts val="0"/>
              </a:spcBef>
              <a:spcAft>
                <a:spcPts val="0"/>
              </a:spcAft>
              <a:buNone/>
            </a:pPr>
            <a:endParaRPr sz="1600">
              <a:solidFill>
                <a:srgbClr val="FF0000"/>
              </a:solidFill>
            </a:endParaRPr>
          </a:p>
          <a:p>
            <a:pPr marL="0" lvl="0" indent="0" algn="l" rtl="0">
              <a:lnSpc>
                <a:spcPct val="100000"/>
              </a:lnSpc>
              <a:spcBef>
                <a:spcPts val="0"/>
              </a:spcBef>
              <a:spcAft>
                <a:spcPts val="0"/>
              </a:spcAft>
              <a:buNone/>
            </a:pPr>
            <a:r>
              <a:rPr lang="en" sz="1600" b="1">
                <a:solidFill>
                  <a:srgbClr val="FF0000"/>
                </a:solidFill>
              </a:rPr>
              <a:t>Countries without Universal EHR average Value Measure = 39.67</a:t>
            </a:r>
            <a:endParaRPr sz="1600" b="1">
              <a:solidFill>
                <a:srgbClr val="FF0000"/>
              </a:solidFill>
            </a:endParaRPr>
          </a:p>
          <a:p>
            <a:pPr marL="914400" lvl="1" indent="-330200" algn="l" rtl="0">
              <a:lnSpc>
                <a:spcPct val="100000"/>
              </a:lnSpc>
              <a:spcBef>
                <a:spcPts val="0"/>
              </a:spcBef>
              <a:spcAft>
                <a:spcPts val="0"/>
              </a:spcAft>
              <a:buClr>
                <a:srgbClr val="FF0000"/>
              </a:buClr>
              <a:buSzPts val="1600"/>
              <a:buChar char="○"/>
            </a:pPr>
            <a:r>
              <a:rPr lang="en" sz="1600">
                <a:solidFill>
                  <a:srgbClr val="FF0000"/>
                </a:solidFill>
              </a:rPr>
              <a:t>lower trust in health system </a:t>
            </a:r>
            <a:endParaRPr sz="1600">
              <a:solidFill>
                <a:srgbClr val="FF0000"/>
              </a:solidFill>
            </a:endParaRPr>
          </a:p>
          <a:p>
            <a:pPr marL="457200" lvl="0" indent="457200" algn="l" rtl="0">
              <a:lnSpc>
                <a:spcPct val="100000"/>
              </a:lnSpc>
              <a:spcBef>
                <a:spcPts val="0"/>
              </a:spcBef>
              <a:spcAft>
                <a:spcPts val="0"/>
              </a:spcAft>
              <a:buNone/>
            </a:pPr>
            <a:r>
              <a:rPr lang="en" sz="1600">
                <a:solidFill>
                  <a:srgbClr val="FF0000"/>
                </a:solidFill>
              </a:rPr>
              <a:t>(e.g. US satisfaction = </a:t>
            </a:r>
            <a:r>
              <a:rPr lang="en" sz="1600" b="1">
                <a:solidFill>
                  <a:srgbClr val="FF0000"/>
                </a:solidFill>
              </a:rPr>
              <a:t>45%</a:t>
            </a:r>
            <a:r>
              <a:rPr lang="en" sz="1600">
                <a:solidFill>
                  <a:srgbClr val="FF0000"/>
                </a:solidFill>
              </a:rPr>
              <a:t>, Efficiency ratio = </a:t>
            </a:r>
            <a:r>
              <a:rPr lang="en" sz="1600" b="1">
                <a:solidFill>
                  <a:srgbClr val="FF0000"/>
                </a:solidFill>
              </a:rPr>
              <a:t>13%</a:t>
            </a:r>
            <a:r>
              <a:rPr lang="en" sz="1600">
                <a:solidFill>
                  <a:srgbClr val="FF0000"/>
                </a:solidFill>
              </a:rPr>
              <a:t>)</a:t>
            </a:r>
            <a:endParaRPr sz="1600">
              <a:solidFill>
                <a:srgbClr val="FF0000"/>
              </a:solidFill>
            </a:endParaRPr>
          </a:p>
          <a:p>
            <a:pPr marL="0" lvl="0" indent="0" algn="l" rtl="0">
              <a:lnSpc>
                <a:spcPct val="100000"/>
              </a:lnSpc>
              <a:spcBef>
                <a:spcPts val="1000"/>
              </a:spcBef>
              <a:spcAft>
                <a:spcPts val="0"/>
              </a:spcAft>
              <a:buNone/>
            </a:pPr>
            <a:r>
              <a:rPr lang="en" sz="1600" b="1"/>
              <a:t>Countries with Universal EHR average Value Measure = 47.29</a:t>
            </a:r>
            <a:endParaRPr sz="1600" b="1"/>
          </a:p>
          <a:p>
            <a:pPr marL="914400" lvl="1" indent="-330200" algn="l" rtl="0">
              <a:lnSpc>
                <a:spcPct val="100000"/>
              </a:lnSpc>
              <a:spcBef>
                <a:spcPts val="0"/>
              </a:spcBef>
              <a:spcAft>
                <a:spcPts val="0"/>
              </a:spcAft>
              <a:buSzPts val="1600"/>
              <a:buChar char="○"/>
            </a:pPr>
            <a:r>
              <a:rPr lang="en" sz="1600"/>
              <a:t>higher trust in health system </a:t>
            </a:r>
            <a:endParaRPr sz="1600"/>
          </a:p>
          <a:p>
            <a:pPr marL="457200" lvl="0" indent="457200" algn="l" rtl="0">
              <a:lnSpc>
                <a:spcPct val="100000"/>
              </a:lnSpc>
              <a:spcBef>
                <a:spcPts val="0"/>
              </a:spcBef>
              <a:spcAft>
                <a:spcPts val="0"/>
              </a:spcAft>
              <a:buNone/>
            </a:pPr>
            <a:r>
              <a:rPr lang="en" sz="1600"/>
              <a:t>(e.g. Singapore satisfaction = </a:t>
            </a:r>
            <a:r>
              <a:rPr lang="en" sz="1600" b="1"/>
              <a:t>68% </a:t>
            </a:r>
            <a:r>
              <a:rPr lang="en" sz="1600"/>
              <a:t>(82% professionals); Efficiency ratio = </a:t>
            </a:r>
            <a:r>
              <a:rPr lang="en" sz="1600" b="1"/>
              <a:t>50%</a:t>
            </a:r>
            <a:r>
              <a:rPr lang="en" sz="1600"/>
              <a:t>)</a:t>
            </a:r>
            <a:endParaRPr sz="1600"/>
          </a:p>
          <a:p>
            <a:pPr marL="914400" lvl="1" indent="-330200" algn="l" rtl="0">
              <a:lnSpc>
                <a:spcPct val="100000"/>
              </a:lnSpc>
              <a:spcBef>
                <a:spcPts val="0"/>
              </a:spcBef>
              <a:spcAft>
                <a:spcPts val="0"/>
              </a:spcAft>
              <a:buSzPts val="1600"/>
              <a:buChar char="○"/>
            </a:pPr>
            <a:r>
              <a:rPr lang="en" sz="1600"/>
              <a:t>belief that integration of health systems is important</a:t>
            </a:r>
            <a:endParaRPr sz="1600"/>
          </a:p>
          <a:p>
            <a:pPr marL="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endParaRPr sz="1600"/>
          </a:p>
          <a:p>
            <a:pPr marL="0" lvl="0" indent="0" algn="l" rtl="0">
              <a:lnSpc>
                <a:spcPct val="115000"/>
              </a:lnSpc>
              <a:spcBef>
                <a:spcPts val="0"/>
              </a:spcBef>
              <a:spcAft>
                <a:spcPts val="0"/>
              </a:spcAft>
              <a:buNone/>
            </a:pPr>
            <a:r>
              <a:rPr lang="en" sz="1600"/>
              <a:t>High Value Measure = connected care technology &amp; satisfaction</a:t>
            </a:r>
            <a:endParaRPr sz="1600"/>
          </a:p>
          <a:p>
            <a:pPr marL="0" lvl="0" indent="0" algn="l" rtl="0">
              <a:lnSpc>
                <a:spcPct val="115000"/>
              </a:lnSpc>
              <a:spcBef>
                <a:spcPts val="0"/>
              </a:spcBef>
              <a:spcAft>
                <a:spcPts val="0"/>
              </a:spcAft>
              <a:buNone/>
            </a:pPr>
            <a:r>
              <a:rPr lang="en" sz="1600"/>
              <a:t>High Data collection and analytics rates = health professional’s trust </a:t>
            </a:r>
            <a:endParaRPr sz="1600"/>
          </a:p>
          <a:p>
            <a:pPr marL="0" lvl="0" indent="0" algn="l" rtl="0">
              <a:lnSpc>
                <a:spcPct val="115000"/>
              </a:lnSpc>
              <a:spcBef>
                <a:spcPts val="0"/>
              </a:spcBef>
              <a:spcAft>
                <a:spcPts val="0"/>
              </a:spcAft>
              <a:buNone/>
            </a:pPr>
            <a:endParaRPr sz="1600"/>
          </a:p>
          <a:p>
            <a:pPr marL="0" lvl="0" indent="0" algn="l" rtl="0">
              <a:lnSpc>
                <a:spcPct val="115000"/>
              </a:lnSpc>
              <a:spcBef>
                <a:spcPts val="0"/>
              </a:spcBef>
              <a:spcAft>
                <a:spcPts val="0"/>
              </a:spcAft>
              <a:buNone/>
            </a:pPr>
            <a:r>
              <a:rPr lang="en" sz="1600"/>
              <a:t>China - highest rates of fitness wearables</a:t>
            </a:r>
            <a:endParaRPr sz="1600"/>
          </a:p>
          <a:p>
            <a:pPr marL="0" lvl="0" indent="0" algn="l" rtl="0">
              <a:lnSpc>
                <a:spcPct val="115000"/>
              </a:lnSpc>
              <a:spcBef>
                <a:spcPts val="0"/>
              </a:spcBef>
              <a:spcAft>
                <a:spcPts val="0"/>
              </a:spcAft>
              <a:buNone/>
            </a:pPr>
            <a:r>
              <a:rPr lang="en" sz="1600"/>
              <a:t>Saudi Arabia, South Africa*, Brazil and India - lowest rates of EHRs</a:t>
            </a:r>
            <a:endParaRPr sz="1600"/>
          </a:p>
          <a:p>
            <a:pPr marL="0" lvl="0" indent="0" algn="l" rtl="0">
              <a:lnSpc>
                <a:spcPct val="115000"/>
              </a:lnSpc>
              <a:spcBef>
                <a:spcPts val="0"/>
              </a:spcBef>
              <a:spcAft>
                <a:spcPts val="0"/>
              </a:spcAft>
              <a:buNone/>
            </a:pPr>
            <a:endParaRPr sz="1600"/>
          </a:p>
        </p:txBody>
      </p:sp>
      <p:pic>
        <p:nvPicPr>
          <p:cNvPr id="238" name="Google Shape;238;p28"/>
          <p:cNvPicPr preferRelativeResize="0"/>
          <p:nvPr/>
        </p:nvPicPr>
        <p:blipFill>
          <a:blip r:embed="rId3">
            <a:alphaModFix/>
          </a:blip>
          <a:stretch>
            <a:fillRect/>
          </a:stretch>
        </p:blipFill>
        <p:spPr>
          <a:xfrm>
            <a:off x="6857950" y="4306100"/>
            <a:ext cx="1891350" cy="1881550"/>
          </a:xfrm>
          <a:prstGeom prst="rect">
            <a:avLst/>
          </a:prstGeom>
          <a:noFill/>
          <a:ln>
            <a:noFill/>
          </a:ln>
        </p:spPr>
      </p:pic>
      <p:sp>
        <p:nvSpPr>
          <p:cNvPr id="239" name="Google Shape;239;p28"/>
          <p:cNvSpPr txBox="1"/>
          <p:nvPr/>
        </p:nvSpPr>
        <p:spPr>
          <a:xfrm>
            <a:off x="33750" y="6187650"/>
            <a:ext cx="90765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9"/>
          <p:cNvSpPr txBox="1">
            <a:spLocks noGrp="1"/>
          </p:cNvSpPr>
          <p:nvPr>
            <p:ph type="title"/>
          </p:nvPr>
        </p:nvSpPr>
        <p:spPr>
          <a:xfrm>
            <a:off x="311700" y="369050"/>
            <a:ext cx="8520600" cy="9879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Are other countries using Universal EHRs?</a:t>
            </a:r>
            <a:endParaRPr/>
          </a:p>
        </p:txBody>
      </p:sp>
      <p:sp>
        <p:nvSpPr>
          <p:cNvPr id="245" name="Google Shape;245;p29"/>
          <p:cNvSpPr txBox="1">
            <a:spLocks noGrp="1"/>
          </p:cNvSpPr>
          <p:nvPr>
            <p:ph type="body" idx="1"/>
          </p:nvPr>
        </p:nvSpPr>
        <p:spPr>
          <a:xfrm>
            <a:off x="311700" y="999475"/>
            <a:ext cx="7610400" cy="550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i="1"/>
              <a:t>The Lancet </a:t>
            </a:r>
            <a:r>
              <a:rPr lang="en" sz="1800"/>
              <a:t>- Healthcare Access and Quality (HAQ) Index</a:t>
            </a:r>
            <a:endParaRPr sz="1800"/>
          </a:p>
          <a:p>
            <a:pPr marL="914400" lvl="1" indent="-336550" algn="l" rtl="0">
              <a:lnSpc>
                <a:spcPct val="115000"/>
              </a:lnSpc>
              <a:spcBef>
                <a:spcPts val="1000"/>
              </a:spcBef>
              <a:spcAft>
                <a:spcPts val="0"/>
              </a:spcAft>
              <a:buClr>
                <a:srgbClr val="999999"/>
              </a:buClr>
              <a:buSzPts val="1700"/>
              <a:buChar char="○"/>
            </a:pPr>
            <a:r>
              <a:rPr lang="en" sz="1700">
                <a:solidFill>
                  <a:srgbClr val="999999"/>
                </a:solidFill>
              </a:rPr>
              <a:t>Norway 			#2</a:t>
            </a:r>
            <a:endParaRPr sz="1700">
              <a:solidFill>
                <a:srgbClr val="999999"/>
              </a:solidFill>
            </a:endParaRPr>
          </a:p>
          <a:p>
            <a:pPr marL="914400" lvl="1" indent="-336550" algn="l" rtl="0">
              <a:lnSpc>
                <a:spcPct val="115000"/>
              </a:lnSpc>
              <a:spcBef>
                <a:spcPts val="0"/>
              </a:spcBef>
              <a:spcAft>
                <a:spcPts val="0"/>
              </a:spcAft>
              <a:buClr>
                <a:srgbClr val="999999"/>
              </a:buClr>
              <a:buSzPts val="1700"/>
              <a:buChar char="○"/>
            </a:pPr>
            <a:r>
              <a:rPr lang="en" sz="1700">
                <a:solidFill>
                  <a:srgbClr val="999999"/>
                </a:solidFill>
              </a:rPr>
              <a:t>Netherlands 		#3</a:t>
            </a:r>
            <a:endParaRPr sz="1700">
              <a:solidFill>
                <a:srgbClr val="999999"/>
              </a:solidFill>
            </a:endParaRPr>
          </a:p>
          <a:p>
            <a:pPr marL="914400" lvl="1" indent="-336550" algn="l" rtl="0">
              <a:lnSpc>
                <a:spcPct val="115000"/>
              </a:lnSpc>
              <a:spcBef>
                <a:spcPts val="0"/>
              </a:spcBef>
              <a:spcAft>
                <a:spcPts val="0"/>
              </a:spcAft>
              <a:buClr>
                <a:srgbClr val="000000"/>
              </a:buClr>
              <a:buSzPts val="1700"/>
              <a:buChar char="○"/>
            </a:pPr>
            <a:r>
              <a:rPr lang="en" sz="1700">
                <a:solidFill>
                  <a:srgbClr val="000000"/>
                </a:solidFill>
              </a:rPr>
              <a:t>Australia 			#5</a:t>
            </a:r>
            <a:endParaRPr sz="1700">
              <a:solidFill>
                <a:srgbClr val="000000"/>
              </a:solidFill>
            </a:endParaRPr>
          </a:p>
          <a:p>
            <a:pPr marL="914400" lvl="1" indent="-336550" algn="l" rtl="0">
              <a:lnSpc>
                <a:spcPct val="115000"/>
              </a:lnSpc>
              <a:spcBef>
                <a:spcPts val="0"/>
              </a:spcBef>
              <a:spcAft>
                <a:spcPts val="0"/>
              </a:spcAft>
              <a:buClr>
                <a:srgbClr val="000000"/>
              </a:buClr>
              <a:buSzPts val="1700"/>
              <a:buChar char="○"/>
            </a:pPr>
            <a:r>
              <a:rPr lang="en" sz="1700">
                <a:solidFill>
                  <a:srgbClr val="000000"/>
                </a:solidFill>
              </a:rPr>
              <a:t>Italy 				#9</a:t>
            </a:r>
            <a:endParaRPr sz="1700">
              <a:solidFill>
                <a:srgbClr val="000000"/>
              </a:solidFill>
            </a:endParaRPr>
          </a:p>
          <a:p>
            <a:pPr marL="914400" lvl="1" indent="-336550" algn="l" rtl="0">
              <a:lnSpc>
                <a:spcPct val="115000"/>
              </a:lnSpc>
              <a:spcBef>
                <a:spcPts val="0"/>
              </a:spcBef>
              <a:spcAft>
                <a:spcPts val="0"/>
              </a:spcAft>
              <a:buClr>
                <a:srgbClr val="999999"/>
              </a:buClr>
              <a:buSzPts val="1700"/>
              <a:buChar char="○"/>
            </a:pPr>
            <a:r>
              <a:rPr lang="en" sz="1700">
                <a:solidFill>
                  <a:srgbClr val="999999"/>
                </a:solidFill>
              </a:rPr>
              <a:t>New Zealand 		#16</a:t>
            </a:r>
            <a:endParaRPr sz="1700">
              <a:solidFill>
                <a:srgbClr val="999999"/>
              </a:solidFill>
            </a:endParaRPr>
          </a:p>
          <a:p>
            <a:pPr marL="914400" lvl="1" indent="-336550" algn="l" rtl="0">
              <a:lnSpc>
                <a:spcPct val="115000"/>
              </a:lnSpc>
              <a:spcBef>
                <a:spcPts val="0"/>
              </a:spcBef>
              <a:spcAft>
                <a:spcPts val="0"/>
              </a:spcAft>
              <a:buClr>
                <a:srgbClr val="000000"/>
              </a:buClr>
              <a:buSzPts val="1700"/>
              <a:buChar char="○"/>
            </a:pPr>
            <a:r>
              <a:rPr lang="en" sz="1700">
                <a:solidFill>
                  <a:srgbClr val="000000"/>
                </a:solidFill>
              </a:rPr>
              <a:t>Germany 			#18</a:t>
            </a:r>
            <a:endParaRPr sz="1700">
              <a:solidFill>
                <a:srgbClr val="000000"/>
              </a:solidFill>
            </a:endParaRPr>
          </a:p>
          <a:p>
            <a:pPr marL="914400" lvl="1" indent="-336550" algn="l" rtl="0">
              <a:lnSpc>
                <a:spcPct val="115000"/>
              </a:lnSpc>
              <a:spcBef>
                <a:spcPts val="0"/>
              </a:spcBef>
              <a:spcAft>
                <a:spcPts val="0"/>
              </a:spcAft>
              <a:buClr>
                <a:srgbClr val="000000"/>
              </a:buClr>
              <a:buSzPts val="1700"/>
              <a:buChar char="○"/>
            </a:pPr>
            <a:r>
              <a:rPr lang="en" sz="1700">
                <a:solidFill>
                  <a:srgbClr val="000000"/>
                </a:solidFill>
              </a:rPr>
              <a:t>Spain 			#19</a:t>
            </a:r>
            <a:endParaRPr sz="1700">
              <a:solidFill>
                <a:srgbClr val="000000"/>
              </a:solidFill>
            </a:endParaRPr>
          </a:p>
          <a:p>
            <a:pPr marL="914400" lvl="1" indent="-336550" algn="l" rtl="0">
              <a:lnSpc>
                <a:spcPct val="115000"/>
              </a:lnSpc>
              <a:spcBef>
                <a:spcPts val="0"/>
              </a:spcBef>
              <a:spcAft>
                <a:spcPts val="0"/>
              </a:spcAft>
              <a:buClr>
                <a:srgbClr val="000000"/>
              </a:buClr>
              <a:buSzPts val="1700"/>
              <a:buChar char="○"/>
            </a:pPr>
            <a:r>
              <a:rPr lang="en" sz="1700">
                <a:solidFill>
                  <a:srgbClr val="000000"/>
                </a:solidFill>
              </a:rPr>
              <a:t>France 			#20</a:t>
            </a:r>
            <a:endParaRPr sz="1700">
              <a:solidFill>
                <a:srgbClr val="000000"/>
              </a:solidFill>
            </a:endParaRPr>
          </a:p>
          <a:p>
            <a:pPr marL="914400" lvl="1" indent="-336550" algn="l" rtl="0">
              <a:lnSpc>
                <a:spcPct val="115000"/>
              </a:lnSpc>
              <a:spcBef>
                <a:spcPts val="0"/>
              </a:spcBef>
              <a:spcAft>
                <a:spcPts val="0"/>
              </a:spcAft>
              <a:buClr>
                <a:srgbClr val="000000"/>
              </a:buClr>
              <a:buSzPts val="1700"/>
              <a:buChar char="○"/>
            </a:pPr>
            <a:r>
              <a:rPr lang="en" sz="1700">
                <a:solidFill>
                  <a:srgbClr val="000000"/>
                </a:solidFill>
              </a:rPr>
              <a:t>Singapore 		#22</a:t>
            </a:r>
            <a:endParaRPr sz="1700">
              <a:solidFill>
                <a:srgbClr val="000000"/>
              </a:solidFill>
            </a:endParaRPr>
          </a:p>
          <a:p>
            <a:pPr marL="914400" lvl="1" indent="-336550" algn="l" rtl="0">
              <a:lnSpc>
                <a:spcPct val="150000"/>
              </a:lnSpc>
              <a:spcBef>
                <a:spcPts val="0"/>
              </a:spcBef>
              <a:spcAft>
                <a:spcPts val="0"/>
              </a:spcAft>
              <a:buClr>
                <a:srgbClr val="999999"/>
              </a:buClr>
              <a:buSzPts val="1700"/>
              <a:buChar char="○"/>
            </a:pPr>
            <a:r>
              <a:rPr lang="en" sz="1700">
                <a:solidFill>
                  <a:srgbClr val="999999"/>
                </a:solidFill>
              </a:rPr>
              <a:t>United Kingdom 	#23</a:t>
            </a:r>
            <a:endParaRPr sz="1700">
              <a:solidFill>
                <a:srgbClr val="999999"/>
              </a:solidFill>
            </a:endParaRPr>
          </a:p>
          <a:p>
            <a:pPr marL="914400" lvl="1" indent="-336550" algn="l" rtl="0">
              <a:lnSpc>
                <a:spcPct val="115000"/>
              </a:lnSpc>
              <a:spcBef>
                <a:spcPts val="0"/>
              </a:spcBef>
              <a:spcAft>
                <a:spcPts val="0"/>
              </a:spcAft>
              <a:buClr>
                <a:srgbClr val="FF0000"/>
              </a:buClr>
              <a:buSzPts val="1700"/>
              <a:buChar char="○"/>
            </a:pPr>
            <a:r>
              <a:rPr lang="en" sz="1700">
                <a:solidFill>
                  <a:srgbClr val="FF0000"/>
                </a:solidFill>
              </a:rPr>
              <a:t>USA 				#29</a:t>
            </a:r>
            <a:endParaRPr sz="1700">
              <a:solidFill>
                <a:srgbClr val="FF0000"/>
              </a:solidFill>
            </a:endParaRPr>
          </a:p>
          <a:p>
            <a:pPr marL="914400" lvl="0" indent="0" algn="l" rtl="0">
              <a:lnSpc>
                <a:spcPct val="115000"/>
              </a:lnSpc>
              <a:spcBef>
                <a:spcPts val="0"/>
              </a:spcBef>
              <a:spcAft>
                <a:spcPts val="0"/>
              </a:spcAft>
              <a:buNone/>
            </a:pPr>
            <a:endParaRPr sz="1700">
              <a:solidFill>
                <a:srgbClr val="FF0000"/>
              </a:solidFill>
            </a:endParaRPr>
          </a:p>
          <a:p>
            <a:pPr marL="457200" lvl="0" indent="0" algn="l" rtl="0">
              <a:lnSpc>
                <a:spcPct val="115000"/>
              </a:lnSpc>
              <a:spcBef>
                <a:spcPts val="0"/>
              </a:spcBef>
              <a:spcAft>
                <a:spcPts val="0"/>
              </a:spcAft>
              <a:buNone/>
            </a:pPr>
            <a:r>
              <a:rPr lang="en" sz="1700">
                <a:solidFill>
                  <a:srgbClr val="000000"/>
                </a:solidFill>
              </a:rPr>
              <a:t>➤ universal EHR</a:t>
            </a:r>
            <a:endParaRPr sz="1700">
              <a:solidFill>
                <a:srgbClr val="000000"/>
              </a:solidFill>
            </a:endParaRPr>
          </a:p>
          <a:p>
            <a:pPr marL="457200" lvl="0" indent="0" algn="l" rtl="0">
              <a:lnSpc>
                <a:spcPct val="115000"/>
              </a:lnSpc>
              <a:spcBef>
                <a:spcPts val="0"/>
              </a:spcBef>
              <a:spcAft>
                <a:spcPts val="0"/>
              </a:spcAft>
              <a:buNone/>
            </a:pPr>
            <a:r>
              <a:rPr lang="en" sz="1700">
                <a:solidFill>
                  <a:srgbClr val="999999"/>
                </a:solidFill>
              </a:rPr>
              <a:t>➤ near-universal EHR</a:t>
            </a:r>
            <a:endParaRPr sz="1700">
              <a:solidFill>
                <a:srgbClr val="999999"/>
              </a:solidFill>
            </a:endParaRPr>
          </a:p>
          <a:p>
            <a:pPr marL="457200" lvl="0" indent="0" algn="l" rtl="0">
              <a:lnSpc>
                <a:spcPct val="115000"/>
              </a:lnSpc>
              <a:spcBef>
                <a:spcPts val="0"/>
              </a:spcBef>
              <a:spcAft>
                <a:spcPts val="0"/>
              </a:spcAft>
              <a:buClr>
                <a:schemeClr val="dk1"/>
              </a:buClr>
              <a:buSzPts val="1100"/>
              <a:buFont typeface="Arial"/>
              <a:buNone/>
            </a:pPr>
            <a:r>
              <a:rPr lang="en" sz="1700">
                <a:solidFill>
                  <a:srgbClr val="FF0000"/>
                </a:solidFill>
              </a:rPr>
              <a:t>➤ USA</a:t>
            </a:r>
            <a:endParaRPr sz="1700">
              <a:solidFill>
                <a:srgbClr val="FF0000"/>
              </a:solidFill>
            </a:endParaRPr>
          </a:p>
          <a:p>
            <a:pPr marL="457200" lvl="0" indent="0" algn="l" rtl="0">
              <a:lnSpc>
                <a:spcPct val="100000"/>
              </a:lnSpc>
              <a:spcBef>
                <a:spcPts val="0"/>
              </a:spcBef>
              <a:spcAft>
                <a:spcPts val="0"/>
              </a:spcAft>
              <a:buNone/>
            </a:pPr>
            <a:endParaRPr sz="1600"/>
          </a:p>
          <a:p>
            <a:pPr marL="457200" lvl="0" indent="0" algn="l" rtl="0">
              <a:lnSpc>
                <a:spcPct val="100000"/>
              </a:lnSpc>
              <a:spcBef>
                <a:spcPts val="0"/>
              </a:spcBef>
              <a:spcAft>
                <a:spcPts val="0"/>
              </a:spcAft>
              <a:buNone/>
            </a:pPr>
            <a:endParaRPr sz="1600"/>
          </a:p>
          <a:p>
            <a:pPr marL="457200" lvl="0" indent="0" algn="l" rtl="0">
              <a:lnSpc>
                <a:spcPct val="100000"/>
              </a:lnSpc>
              <a:spcBef>
                <a:spcPts val="0"/>
              </a:spcBef>
              <a:spcAft>
                <a:spcPts val="0"/>
              </a:spcAft>
              <a:buNone/>
            </a:pPr>
            <a:endParaRPr sz="1600"/>
          </a:p>
          <a:p>
            <a:pPr marL="457200" lvl="0" indent="0" algn="l" rtl="0">
              <a:lnSpc>
                <a:spcPct val="100000"/>
              </a:lnSpc>
              <a:spcBef>
                <a:spcPts val="0"/>
              </a:spcBef>
              <a:spcAft>
                <a:spcPts val="0"/>
              </a:spcAft>
              <a:buNone/>
            </a:pPr>
            <a:endParaRPr sz="1600"/>
          </a:p>
        </p:txBody>
      </p:sp>
      <p:pic>
        <p:nvPicPr>
          <p:cNvPr id="246" name="Google Shape;246;p29"/>
          <p:cNvPicPr preferRelativeResize="0"/>
          <p:nvPr/>
        </p:nvPicPr>
        <p:blipFill>
          <a:blip r:embed="rId3">
            <a:alphaModFix/>
          </a:blip>
          <a:stretch>
            <a:fillRect/>
          </a:stretch>
        </p:blipFill>
        <p:spPr>
          <a:xfrm>
            <a:off x="4333150" y="2063750"/>
            <a:ext cx="2744734" cy="2730513"/>
          </a:xfrm>
          <a:prstGeom prst="rect">
            <a:avLst/>
          </a:prstGeom>
          <a:noFill/>
          <a:ln>
            <a:noFill/>
          </a:ln>
        </p:spPr>
      </p:pic>
      <p:sp>
        <p:nvSpPr>
          <p:cNvPr id="247" name="Google Shape;247;p29"/>
          <p:cNvSpPr txBox="1"/>
          <p:nvPr/>
        </p:nvSpPr>
        <p:spPr>
          <a:xfrm>
            <a:off x="0" y="6325575"/>
            <a:ext cx="9076500" cy="54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2"/>
              </a:solidFill>
            </a:endParaRPr>
          </a:p>
          <a:p>
            <a:pPr marL="0" lvl="0" indent="0" algn="l" rtl="0">
              <a:spcBef>
                <a:spcPts val="0"/>
              </a:spcBef>
              <a:spcAft>
                <a:spcPts val="0"/>
              </a:spcAft>
              <a:buNone/>
            </a:pPr>
            <a:endParaRPr sz="1200">
              <a:solidFill>
                <a:schemeClr val="dk2"/>
              </a:solidFill>
            </a:endParaRPr>
          </a:p>
        </p:txBody>
      </p:sp>
      <p:pic>
        <p:nvPicPr>
          <p:cNvPr id="248" name="Google Shape;248;p29"/>
          <p:cNvPicPr preferRelativeResize="0"/>
          <p:nvPr/>
        </p:nvPicPr>
        <p:blipFill>
          <a:blip r:embed="rId4">
            <a:alphaModFix amt="74000"/>
          </a:blip>
          <a:stretch>
            <a:fillRect/>
          </a:stretch>
        </p:blipFill>
        <p:spPr>
          <a:xfrm>
            <a:off x="7709849" y="689425"/>
            <a:ext cx="970057" cy="56587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a:spLocks noGrp="1"/>
          </p:cNvSpPr>
          <p:nvPr>
            <p:ph type="title"/>
          </p:nvPr>
        </p:nvSpPr>
        <p:spPr>
          <a:xfrm>
            <a:off x="311700" y="577775"/>
            <a:ext cx="8520600" cy="1030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Are other countries using Universal EHRs?</a:t>
            </a:r>
            <a:endParaRPr/>
          </a:p>
        </p:txBody>
      </p:sp>
      <p:sp>
        <p:nvSpPr>
          <p:cNvPr id="254" name="Google Shape;254;p30"/>
          <p:cNvSpPr txBox="1">
            <a:spLocks noGrp="1"/>
          </p:cNvSpPr>
          <p:nvPr>
            <p:ph type="body" idx="1"/>
          </p:nvPr>
        </p:nvSpPr>
        <p:spPr>
          <a:xfrm>
            <a:off x="521325" y="1770025"/>
            <a:ext cx="8234700" cy="5346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t>Australia</a:t>
            </a:r>
            <a:r>
              <a:rPr lang="en" sz="1600"/>
              <a:t> - My Health Record</a:t>
            </a:r>
            <a:endParaRPr sz="1600"/>
          </a:p>
          <a:p>
            <a:pPr marL="457200" lvl="0" indent="-330200" algn="l" rtl="0">
              <a:lnSpc>
                <a:spcPct val="100000"/>
              </a:lnSpc>
              <a:spcBef>
                <a:spcPts val="0"/>
              </a:spcBef>
              <a:spcAft>
                <a:spcPts val="0"/>
              </a:spcAft>
              <a:buSzPts val="1600"/>
              <a:buChar char="●"/>
            </a:pPr>
            <a:r>
              <a:rPr lang="en" sz="1600"/>
              <a:t>Clinicians and patients can add</a:t>
            </a:r>
            <a:endParaRPr sz="1600"/>
          </a:p>
          <a:p>
            <a:pPr marL="45720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 sz="1600" b="1"/>
              <a:t>Singapore</a:t>
            </a:r>
            <a:r>
              <a:rPr lang="en" sz="1600"/>
              <a:t> - Integrated Health Information Systems (IHiS)</a:t>
            </a:r>
            <a:endParaRPr sz="1600"/>
          </a:p>
          <a:p>
            <a:pPr marL="457200" lvl="0" indent="-330200" algn="l" rtl="0">
              <a:lnSpc>
                <a:spcPct val="100000"/>
              </a:lnSpc>
              <a:spcBef>
                <a:spcPts val="0"/>
              </a:spcBef>
              <a:spcAft>
                <a:spcPts val="0"/>
              </a:spcAft>
              <a:buSzPts val="1600"/>
              <a:buChar char="●"/>
            </a:pPr>
            <a:r>
              <a:rPr lang="en" sz="1600"/>
              <a:t>Allows communication between EHR systems</a:t>
            </a:r>
            <a:endParaRPr sz="1600"/>
          </a:p>
          <a:p>
            <a:pPr marL="45720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 sz="1600" b="1"/>
              <a:t>Germany</a:t>
            </a:r>
            <a:endParaRPr sz="1600" b="1"/>
          </a:p>
          <a:p>
            <a:pPr marL="457200" lvl="0" indent="-330200" algn="l" rtl="0">
              <a:lnSpc>
                <a:spcPct val="100000"/>
              </a:lnSpc>
              <a:spcBef>
                <a:spcPts val="0"/>
              </a:spcBef>
              <a:spcAft>
                <a:spcPts val="0"/>
              </a:spcAft>
              <a:buSzPts val="1600"/>
              <a:buChar char="●"/>
            </a:pPr>
            <a:r>
              <a:rPr lang="en" sz="1600"/>
              <a:t>Nationwide EHR </a:t>
            </a:r>
            <a:endParaRPr sz="1600"/>
          </a:p>
          <a:p>
            <a:pPr marL="45720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 sz="1600" b="1"/>
              <a:t>United Kingdom</a:t>
            </a:r>
            <a:endParaRPr sz="1600" b="1"/>
          </a:p>
          <a:p>
            <a:pPr marL="457200" lvl="0" indent="-330200" algn="l" rtl="0">
              <a:lnSpc>
                <a:spcPct val="100000"/>
              </a:lnSpc>
              <a:spcBef>
                <a:spcPts val="0"/>
              </a:spcBef>
              <a:spcAft>
                <a:spcPts val="0"/>
              </a:spcAft>
              <a:buSzPts val="1600"/>
              <a:buChar char="●"/>
            </a:pPr>
            <a:r>
              <a:rPr lang="en" sz="1600"/>
              <a:t>England, Northern Ireland, Scotland, and Wales - common EHR system in primary care settings</a:t>
            </a:r>
            <a:endParaRPr sz="1600"/>
          </a:p>
          <a:p>
            <a:pPr marL="45720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Clr>
                <a:schemeClr val="dk1"/>
              </a:buClr>
              <a:buSzPts val="1100"/>
              <a:buFont typeface="Arial"/>
              <a:buNone/>
            </a:pPr>
            <a:r>
              <a:rPr lang="en" sz="1600" b="1"/>
              <a:t>Italy</a:t>
            </a:r>
            <a:r>
              <a:rPr lang="en" sz="1600"/>
              <a:t> - New Health Information System</a:t>
            </a:r>
            <a:endParaRPr sz="1600"/>
          </a:p>
          <a:p>
            <a:pPr marL="457200" lvl="0" indent="-330200" algn="l" rtl="0">
              <a:lnSpc>
                <a:spcPct val="100000"/>
              </a:lnSpc>
              <a:spcBef>
                <a:spcPts val="0"/>
              </a:spcBef>
              <a:spcAft>
                <a:spcPts val="0"/>
              </a:spcAft>
              <a:buSzPts val="1600"/>
              <a:buChar char="●"/>
            </a:pPr>
            <a:r>
              <a:rPr lang="en" sz="1600"/>
              <a:t>Connects hospitals, EMS , outpatient specialists, etc; but not primary care</a:t>
            </a:r>
            <a:endParaRPr sz="1600"/>
          </a:p>
          <a:p>
            <a:pPr marL="457200" lvl="0" indent="-330200" algn="l" rtl="0">
              <a:lnSpc>
                <a:spcPct val="100000"/>
              </a:lnSpc>
              <a:spcBef>
                <a:spcPts val="0"/>
              </a:spcBef>
              <a:spcAft>
                <a:spcPts val="0"/>
              </a:spcAft>
              <a:buSzPts val="1600"/>
              <a:buChar char="●"/>
            </a:pPr>
            <a:r>
              <a:rPr lang="en" sz="1600"/>
              <a:t>Gives information on services, resources used, costs</a:t>
            </a:r>
            <a:endParaRPr sz="1600"/>
          </a:p>
        </p:txBody>
      </p:sp>
      <p:pic>
        <p:nvPicPr>
          <p:cNvPr id="255" name="Google Shape;255;p30"/>
          <p:cNvPicPr preferRelativeResize="0"/>
          <p:nvPr/>
        </p:nvPicPr>
        <p:blipFill>
          <a:blip r:embed="rId3">
            <a:alphaModFix/>
          </a:blip>
          <a:stretch>
            <a:fillRect/>
          </a:stretch>
        </p:blipFill>
        <p:spPr>
          <a:xfrm>
            <a:off x="6003800" y="1357075"/>
            <a:ext cx="2752225" cy="2857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1"/>
          <p:cNvSpPr txBox="1">
            <a:spLocks noGrp="1"/>
          </p:cNvSpPr>
          <p:nvPr>
            <p:ph type="title"/>
          </p:nvPr>
        </p:nvSpPr>
        <p:spPr>
          <a:xfrm>
            <a:off x="819150" y="523445"/>
            <a:ext cx="7505700" cy="50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980000"/>
                </a:solidFill>
              </a:rPr>
              <a:t>Conclusion </a:t>
            </a:r>
            <a:endParaRPr b="1">
              <a:solidFill>
                <a:srgbClr val="980000"/>
              </a:solidFill>
            </a:endParaRPr>
          </a:p>
        </p:txBody>
      </p:sp>
      <p:sp>
        <p:nvSpPr>
          <p:cNvPr id="261" name="Google Shape;261;p31"/>
          <p:cNvSpPr txBox="1">
            <a:spLocks noGrp="1"/>
          </p:cNvSpPr>
          <p:nvPr>
            <p:ph type="body" idx="1"/>
          </p:nvPr>
        </p:nvSpPr>
        <p:spPr>
          <a:xfrm>
            <a:off x="649950" y="1254500"/>
            <a:ext cx="7844100" cy="2873700"/>
          </a:xfrm>
          <a:prstGeom prst="rect">
            <a:avLst/>
          </a:prstGeom>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SzPts val="1900"/>
              <a:buChar char="●"/>
            </a:pPr>
            <a:r>
              <a:rPr lang="en" sz="1900"/>
              <a:t>Let’s learn from other countries (or from programs like Georgia’s).</a:t>
            </a:r>
            <a:endParaRPr sz="1900"/>
          </a:p>
          <a:p>
            <a:pPr marL="457200" lvl="0" indent="-349250" algn="l" rtl="0">
              <a:lnSpc>
                <a:spcPct val="115000"/>
              </a:lnSpc>
              <a:spcBef>
                <a:spcPts val="0"/>
              </a:spcBef>
              <a:spcAft>
                <a:spcPts val="0"/>
              </a:spcAft>
              <a:buSzPts val="1900"/>
              <a:buChar char="●"/>
            </a:pPr>
            <a:r>
              <a:rPr lang="en" sz="1900"/>
              <a:t>It will take time and effort from multiple organizations but it is worth it!</a:t>
            </a:r>
            <a:endParaRPr sz="1900"/>
          </a:p>
          <a:p>
            <a:pPr marL="457200" lvl="0" indent="-349250" algn="l" rtl="0">
              <a:lnSpc>
                <a:spcPct val="115000"/>
              </a:lnSpc>
              <a:spcBef>
                <a:spcPts val="0"/>
              </a:spcBef>
              <a:spcAft>
                <a:spcPts val="0"/>
              </a:spcAft>
              <a:buSzPts val="1900"/>
              <a:buChar char="●"/>
            </a:pPr>
            <a:r>
              <a:rPr lang="en" sz="1900"/>
              <a:t>Implementing a Universal EHR will increase access, communication, satisfaction, efficiency, and lower chances of medical errors.</a:t>
            </a:r>
            <a:endParaRPr sz="1900"/>
          </a:p>
          <a:p>
            <a:pPr marL="457200" lvl="0" indent="-349250" algn="l" rtl="0">
              <a:lnSpc>
                <a:spcPct val="115000"/>
              </a:lnSpc>
              <a:spcBef>
                <a:spcPts val="0"/>
              </a:spcBef>
              <a:spcAft>
                <a:spcPts val="0"/>
              </a:spcAft>
              <a:buSzPts val="1900"/>
              <a:buChar char="●"/>
            </a:pPr>
            <a:r>
              <a:rPr lang="en" sz="1900"/>
              <a:t>Let’s fix our healthcare system and implement Universal EHR!</a:t>
            </a:r>
            <a:endParaRPr sz="1900"/>
          </a:p>
          <a:p>
            <a:pPr marL="0" lvl="0" indent="0" algn="l" rtl="0">
              <a:spcBef>
                <a:spcPts val="0"/>
              </a:spcBef>
              <a:spcAft>
                <a:spcPts val="1600"/>
              </a:spcAft>
              <a:buNone/>
            </a:pPr>
            <a:endParaRPr sz="1800"/>
          </a:p>
        </p:txBody>
      </p:sp>
      <p:pic>
        <p:nvPicPr>
          <p:cNvPr id="262" name="Google Shape;262;p31"/>
          <p:cNvPicPr preferRelativeResize="0"/>
          <p:nvPr/>
        </p:nvPicPr>
        <p:blipFill>
          <a:blip r:embed="rId3">
            <a:alphaModFix/>
          </a:blip>
          <a:stretch>
            <a:fillRect/>
          </a:stretch>
        </p:blipFill>
        <p:spPr>
          <a:xfrm>
            <a:off x="1702862" y="3219925"/>
            <a:ext cx="5738275" cy="3030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819150" y="746476"/>
            <a:ext cx="7505700" cy="1401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What are EHR?</a:t>
            </a:r>
            <a:endParaRPr sz="2400" b="1">
              <a:solidFill>
                <a:srgbClr val="990000"/>
              </a:solidFill>
            </a:endParaRPr>
          </a:p>
        </p:txBody>
      </p:sp>
      <p:sp>
        <p:nvSpPr>
          <p:cNvPr id="136" name="Google Shape;136;p14"/>
          <p:cNvSpPr txBox="1">
            <a:spLocks noGrp="1"/>
          </p:cNvSpPr>
          <p:nvPr>
            <p:ph type="body" idx="1"/>
          </p:nvPr>
        </p:nvSpPr>
        <p:spPr>
          <a:xfrm>
            <a:off x="311700" y="1536624"/>
            <a:ext cx="8627100" cy="494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Electronic Health Record </a:t>
            </a:r>
            <a:endParaRPr sz="1700"/>
          </a:p>
          <a:p>
            <a:pPr marL="457200" lvl="0" indent="-336550" algn="l" rtl="0">
              <a:spcBef>
                <a:spcPts val="0"/>
              </a:spcBef>
              <a:spcAft>
                <a:spcPts val="0"/>
              </a:spcAft>
              <a:buSzPts val="1700"/>
              <a:buChar char="●"/>
            </a:pPr>
            <a:r>
              <a:rPr lang="en" sz="1700"/>
              <a:t>Digital equivalent of paper records or charts at a healthcare facility </a:t>
            </a:r>
            <a:endParaRPr sz="1700"/>
          </a:p>
          <a:p>
            <a:pPr marL="457200" lvl="0" indent="-336550" algn="l" rtl="0">
              <a:spcBef>
                <a:spcPts val="0"/>
              </a:spcBef>
              <a:spcAft>
                <a:spcPts val="0"/>
              </a:spcAft>
              <a:buSzPts val="1700"/>
              <a:buChar char="●"/>
            </a:pPr>
            <a:r>
              <a:rPr lang="en" sz="1700"/>
              <a:t>Can be shared by clinicians and staff across different healthcare centers </a:t>
            </a:r>
            <a:endParaRPr sz="1700"/>
          </a:p>
          <a:p>
            <a:pPr marL="457200" lvl="0" indent="-336550" algn="l" rtl="0">
              <a:spcBef>
                <a:spcPts val="0"/>
              </a:spcBef>
              <a:spcAft>
                <a:spcPts val="0"/>
              </a:spcAft>
              <a:buSzPts val="1700"/>
              <a:buChar char="●"/>
            </a:pPr>
            <a:r>
              <a:rPr lang="en" sz="1700"/>
              <a:t>Contain:</a:t>
            </a:r>
            <a:endParaRPr sz="1700"/>
          </a:p>
          <a:p>
            <a:pPr marL="914400" lvl="1" indent="-336550" algn="l" rtl="0">
              <a:spcBef>
                <a:spcPts val="0"/>
              </a:spcBef>
              <a:spcAft>
                <a:spcPts val="0"/>
              </a:spcAft>
              <a:buSzPts val="1700"/>
              <a:buChar char="○"/>
            </a:pPr>
            <a:r>
              <a:rPr lang="en" sz="1700"/>
              <a:t>patient’s medical history</a:t>
            </a:r>
            <a:endParaRPr sz="1700"/>
          </a:p>
          <a:p>
            <a:pPr marL="914400" lvl="1" indent="-336550" algn="l" rtl="0">
              <a:spcBef>
                <a:spcPts val="0"/>
              </a:spcBef>
              <a:spcAft>
                <a:spcPts val="0"/>
              </a:spcAft>
              <a:buSzPts val="1700"/>
              <a:buChar char="○"/>
            </a:pPr>
            <a:r>
              <a:rPr lang="en" sz="1700"/>
              <a:t>diagnoses</a:t>
            </a:r>
            <a:endParaRPr sz="1700"/>
          </a:p>
          <a:p>
            <a:pPr marL="914400" lvl="1" indent="-336550" algn="l" rtl="0">
              <a:spcBef>
                <a:spcPts val="0"/>
              </a:spcBef>
              <a:spcAft>
                <a:spcPts val="0"/>
              </a:spcAft>
              <a:buSzPts val="1700"/>
              <a:buChar char="○"/>
            </a:pPr>
            <a:r>
              <a:rPr lang="en" sz="1700"/>
              <a:t>medications</a:t>
            </a:r>
            <a:endParaRPr sz="1700"/>
          </a:p>
          <a:p>
            <a:pPr marL="914400" lvl="1" indent="-336550" algn="l" rtl="0">
              <a:spcBef>
                <a:spcPts val="0"/>
              </a:spcBef>
              <a:spcAft>
                <a:spcPts val="0"/>
              </a:spcAft>
              <a:buSzPts val="1700"/>
              <a:buChar char="○"/>
            </a:pPr>
            <a:r>
              <a:rPr lang="en" sz="1700"/>
              <a:t>treatment plans</a:t>
            </a:r>
            <a:endParaRPr sz="1700"/>
          </a:p>
          <a:p>
            <a:pPr marL="914400" lvl="1" indent="-336550" algn="l" rtl="0">
              <a:spcBef>
                <a:spcPts val="0"/>
              </a:spcBef>
              <a:spcAft>
                <a:spcPts val="0"/>
              </a:spcAft>
              <a:buSzPts val="1700"/>
              <a:buChar char="○"/>
            </a:pPr>
            <a:r>
              <a:rPr lang="en" sz="1700"/>
              <a:t>immunizations</a:t>
            </a:r>
            <a:endParaRPr sz="1700"/>
          </a:p>
          <a:p>
            <a:pPr marL="914400" lvl="1" indent="-336550" algn="l" rtl="0">
              <a:spcBef>
                <a:spcPts val="0"/>
              </a:spcBef>
              <a:spcAft>
                <a:spcPts val="0"/>
              </a:spcAft>
              <a:buSzPts val="1700"/>
              <a:buChar char="○"/>
            </a:pPr>
            <a:r>
              <a:rPr lang="en" sz="1700"/>
              <a:t>allergies</a:t>
            </a:r>
            <a:endParaRPr sz="1700"/>
          </a:p>
          <a:p>
            <a:pPr marL="914400" lvl="1" indent="-336550" algn="l" rtl="0">
              <a:spcBef>
                <a:spcPts val="0"/>
              </a:spcBef>
              <a:spcAft>
                <a:spcPts val="0"/>
              </a:spcAft>
              <a:buSzPts val="1700"/>
              <a:buChar char="○"/>
            </a:pPr>
            <a:r>
              <a:rPr lang="en" sz="1700"/>
              <a:t>radiology images</a:t>
            </a:r>
            <a:endParaRPr sz="1700"/>
          </a:p>
          <a:p>
            <a:pPr marL="914400" lvl="1" indent="-336550" algn="l" rtl="0">
              <a:spcBef>
                <a:spcPts val="0"/>
              </a:spcBef>
              <a:spcAft>
                <a:spcPts val="0"/>
              </a:spcAft>
              <a:buSzPts val="1700"/>
              <a:buChar char="○"/>
            </a:pPr>
            <a:r>
              <a:rPr lang="en" sz="1700"/>
              <a:t>laboratory results</a:t>
            </a:r>
            <a:endParaRPr sz="1700"/>
          </a:p>
          <a:p>
            <a:pPr marL="457200" lvl="0" indent="-336550" algn="l" rtl="0">
              <a:spcBef>
                <a:spcPts val="0"/>
              </a:spcBef>
              <a:spcAft>
                <a:spcPts val="0"/>
              </a:spcAft>
              <a:buSzPts val="1700"/>
              <a:buChar char="●"/>
            </a:pPr>
            <a:r>
              <a:rPr lang="en" sz="1700"/>
              <a:t>Contain information from all clinicians involved in the patient’s care</a:t>
            </a:r>
            <a:endParaRPr sz="1700"/>
          </a:p>
          <a:p>
            <a:pPr marL="457200" lvl="0" indent="-336550" algn="l" rtl="0">
              <a:spcBef>
                <a:spcPts val="0"/>
              </a:spcBef>
              <a:spcAft>
                <a:spcPts val="0"/>
              </a:spcAft>
              <a:buSzPts val="1700"/>
              <a:buChar char="●"/>
            </a:pPr>
            <a:r>
              <a:rPr lang="en" sz="1700"/>
              <a:t>Patient data can be tracked over a period of time </a:t>
            </a:r>
            <a:endParaRPr sz="1700"/>
          </a:p>
          <a:p>
            <a:pPr marL="457200" lvl="0" indent="-336550" algn="l" rtl="0">
              <a:spcBef>
                <a:spcPts val="0"/>
              </a:spcBef>
              <a:spcAft>
                <a:spcPts val="0"/>
              </a:spcAft>
              <a:buSzPts val="1700"/>
              <a:buChar char="●"/>
            </a:pPr>
            <a:r>
              <a:rPr lang="en" sz="1700"/>
              <a:t>Designed to help organizations provide efficient and precise care</a:t>
            </a:r>
            <a:endParaRPr sz="1700"/>
          </a:p>
          <a:p>
            <a:pPr marL="0" lvl="0" indent="0" algn="l" rtl="0">
              <a:spcBef>
                <a:spcPts val="1600"/>
              </a:spcBef>
              <a:spcAft>
                <a:spcPts val="1600"/>
              </a:spcAft>
              <a:buNone/>
            </a:pPr>
            <a:endParaRPr/>
          </a:p>
        </p:txBody>
      </p:sp>
      <p:pic>
        <p:nvPicPr>
          <p:cNvPr id="137" name="Google Shape;137;p14"/>
          <p:cNvPicPr preferRelativeResize="0"/>
          <p:nvPr/>
        </p:nvPicPr>
        <p:blipFill>
          <a:blip r:embed="rId3">
            <a:alphaModFix/>
          </a:blip>
          <a:stretch>
            <a:fillRect/>
          </a:stretch>
        </p:blipFill>
        <p:spPr>
          <a:xfrm>
            <a:off x="4132519" y="2599482"/>
            <a:ext cx="3001525" cy="2425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2"/>
          <p:cNvSpPr txBox="1">
            <a:spLocks noGrp="1"/>
          </p:cNvSpPr>
          <p:nvPr>
            <p:ph type="title"/>
          </p:nvPr>
        </p:nvSpPr>
        <p:spPr>
          <a:xfrm>
            <a:off x="742525" y="333317"/>
            <a:ext cx="7505700" cy="12729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400" b="1">
                <a:solidFill>
                  <a:srgbClr val="990000"/>
                </a:solidFill>
              </a:rPr>
              <a:t>References</a:t>
            </a:r>
            <a:endParaRPr/>
          </a:p>
        </p:txBody>
      </p:sp>
      <p:sp>
        <p:nvSpPr>
          <p:cNvPr id="268" name="Google Shape;268;p32"/>
          <p:cNvSpPr txBox="1">
            <a:spLocks noGrp="1"/>
          </p:cNvSpPr>
          <p:nvPr>
            <p:ph type="body" idx="1"/>
          </p:nvPr>
        </p:nvSpPr>
        <p:spPr>
          <a:xfrm>
            <a:off x="266200" y="781425"/>
            <a:ext cx="8474400" cy="5628600"/>
          </a:xfrm>
          <a:prstGeom prst="rect">
            <a:avLst/>
          </a:prstGeom>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SzPts val="1300"/>
              <a:buFont typeface="Arial"/>
              <a:buChar char="●"/>
            </a:pPr>
            <a:r>
              <a:rPr lang="en">
                <a:latin typeface="Arial"/>
                <a:ea typeface="Arial"/>
                <a:cs typeface="Arial"/>
                <a:sym typeface="Arial"/>
              </a:rPr>
              <a:t>https://www.philips.com/a-w/about/news/archive/standard/news/press/2018/20180614-philips-commissioned-future- health-index-outlines-journey-to-value-based-healthcare.html</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latin typeface="Arial"/>
                <a:ea typeface="Arial"/>
                <a:cs typeface="Arial"/>
                <a:sym typeface="Arial"/>
              </a:rPr>
              <a:t>http://images.philips.com/is/content/PhilipsConsumer/Campaigns/CA20162504_Philips_Newscenter/future-health-index- report-2018-part-one-building-systems-for-better-outcomes.pdf</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latin typeface="Arial"/>
                <a:ea typeface="Arial"/>
                <a:cs typeface="Arial"/>
                <a:sym typeface="Arial"/>
              </a:rPr>
              <a:t>https://healthitanalytics.com/news/are-universal-ehrs-key-to-healthcare-value-trust-and-ai-adoption</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latin typeface="Arial"/>
                <a:ea typeface="Arial"/>
                <a:cs typeface="Arial"/>
                <a:sym typeface="Arial"/>
              </a:rPr>
              <a:t>https://www.thelancet.com/action/showPdf?pii=S0140-6736%2818%2930994-2</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latin typeface="Arial"/>
                <a:ea typeface="Arial"/>
                <a:cs typeface="Arial"/>
                <a:sym typeface="Arial"/>
              </a:rPr>
              <a:t>https://www.myhealthrecord.gov.au/for-you-your-family/whats-in-my-health-record</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latin typeface="Arial"/>
                <a:ea typeface="Arial"/>
                <a:cs typeface="Arial"/>
                <a:sym typeface="Arial"/>
              </a:rPr>
              <a:t>https://www.philips.com/a-w/about/news/archive/future-health-index/articles/20180709-secrets-singapores-success-connected-care-technology-improving-healthcare-value-day-to-day-basis.html</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latin typeface="Arial"/>
                <a:ea typeface="Arial"/>
                <a:cs typeface="Arial"/>
                <a:sym typeface="Arial"/>
              </a:rPr>
              <a:t>https://international.commonwealthfund.org/countries/italy/</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solidFill>
                  <a:schemeClr val="hlink"/>
                </a:solidFill>
                <a:uFill>
                  <a:noFill/>
                </a:uFill>
                <a:latin typeface="Arial"/>
                <a:ea typeface="Arial"/>
                <a:cs typeface="Arial"/>
                <a:sym typeface="Arial"/>
                <a:hlinkClick r:id="rId3"/>
              </a:rPr>
              <a:t>https://ogilvychww.com/thoughts/articles/3-things-ehr-eu</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solidFill>
                  <a:schemeClr val="hlink"/>
                </a:solidFill>
                <a:uFill>
                  <a:noFill/>
                </a:uFill>
                <a:latin typeface="Arial"/>
                <a:ea typeface="Arial"/>
                <a:cs typeface="Arial"/>
                <a:sym typeface="Arial"/>
                <a:hlinkClick r:id="rId4"/>
              </a:rPr>
              <a:t>https://www.healthit.gov/faq/what-are-advantages-electronic-health-records</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solidFill>
                  <a:schemeClr val="hlink"/>
                </a:solidFill>
                <a:uFill>
                  <a:noFill/>
                </a:uFill>
                <a:latin typeface="Arial"/>
                <a:ea typeface="Arial"/>
                <a:cs typeface="Arial"/>
                <a:sym typeface="Arial"/>
                <a:hlinkClick r:id="rId5"/>
              </a:rPr>
              <a:t>https://www.itnonline.com/article/hie-based-image-exchange-saves-lives-and-money</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solidFill>
                  <a:schemeClr val="hlink"/>
                </a:solidFill>
                <a:uFill>
                  <a:noFill/>
                </a:uFill>
                <a:latin typeface="Arial"/>
                <a:ea typeface="Arial"/>
                <a:cs typeface="Arial"/>
                <a:sym typeface="Arial"/>
                <a:hlinkClick r:id="rId6"/>
              </a:rPr>
              <a:t>http://gahin.org/about-gahin/</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solidFill>
                  <a:schemeClr val="hlink"/>
                </a:solidFill>
                <a:uFill>
                  <a:noFill/>
                </a:uFill>
                <a:latin typeface="Arial"/>
                <a:ea typeface="Arial"/>
                <a:cs typeface="Arial"/>
                <a:sym typeface="Arial"/>
                <a:hlinkClick r:id="rId7"/>
              </a:rPr>
              <a:t>https://www.usfhealthonline.com/resources/key-concepts/what-are-electronic-medical-records-emr/</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solidFill>
                  <a:schemeClr val="hlink"/>
                </a:solidFill>
                <a:uFill>
                  <a:noFill/>
                </a:uFill>
                <a:latin typeface="Arial"/>
                <a:ea typeface="Arial"/>
                <a:cs typeface="Arial"/>
                <a:sym typeface="Arial"/>
                <a:hlinkClick r:id="rId8"/>
              </a:rPr>
              <a:t>https://www.healthit.gov/buzz-blog/electronic-health-and-medical-records/emr-vs-ehr-difference</a:t>
            </a:r>
            <a:endParaRPr>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solidFill>
                  <a:schemeClr val="accent5"/>
                </a:solidFill>
                <a:uFill>
                  <a:noFill/>
                </a:uFill>
                <a:latin typeface="Arial"/>
                <a:ea typeface="Arial"/>
                <a:cs typeface="Arial"/>
                <a:sym typeface="Arial"/>
                <a:hlinkClick r:id="rId9"/>
              </a:rPr>
              <a:t>https://www.nbcnews.com/news/us-news/thousands-patient-records-leaked-hospital-data-breach-n756981</a:t>
            </a:r>
            <a:endParaRPr>
              <a:solidFill>
                <a:srgbClr val="000000"/>
              </a:solidFill>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solidFill>
                  <a:schemeClr val="accent5"/>
                </a:solidFill>
                <a:uFill>
                  <a:noFill/>
                </a:uFill>
                <a:latin typeface="Arial"/>
                <a:ea typeface="Arial"/>
                <a:cs typeface="Arial"/>
                <a:sym typeface="Arial"/>
                <a:hlinkClick r:id="rId10"/>
              </a:rPr>
              <a:t>https://www.forbes.com/sites/mariyayao/2017/04/14/your-electronic-medical-records-can-be-worth-1000-to-hackers/#7b4a5c9c50cf</a:t>
            </a:r>
            <a:r>
              <a:rPr lang="en">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457200" lvl="0" indent="-311150" algn="l" rtl="0">
              <a:lnSpc>
                <a:spcPct val="100000"/>
              </a:lnSpc>
              <a:spcBef>
                <a:spcPts val="0"/>
              </a:spcBef>
              <a:spcAft>
                <a:spcPts val="0"/>
              </a:spcAft>
              <a:buSzPts val="1300"/>
              <a:buFont typeface="Arial"/>
              <a:buChar char="●"/>
            </a:pPr>
            <a:r>
              <a:rPr lang="en">
                <a:solidFill>
                  <a:schemeClr val="accent5"/>
                </a:solidFill>
                <a:uFill>
                  <a:noFill/>
                </a:uFill>
                <a:latin typeface="Arial"/>
                <a:ea typeface="Arial"/>
                <a:cs typeface="Arial"/>
                <a:sym typeface="Arial"/>
                <a:hlinkClick r:id="rId11"/>
              </a:rPr>
              <a:t>https://www.protenus.com/press/press-release/56m-patient-records-breached-in-2017-as-healthcare-struggles-to-proactively-protect-health-data</a:t>
            </a:r>
            <a:r>
              <a:rPr lang="en">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457200" lvl="0" indent="-311150" algn="l" rtl="0">
              <a:lnSpc>
                <a:spcPct val="100000"/>
              </a:lnSpc>
              <a:spcBef>
                <a:spcPts val="0"/>
              </a:spcBef>
              <a:spcAft>
                <a:spcPts val="0"/>
              </a:spcAft>
              <a:buClr>
                <a:srgbClr val="000000"/>
              </a:buClr>
              <a:buSzPts val="1300"/>
              <a:buFont typeface="Arial"/>
              <a:buChar char="●"/>
            </a:pPr>
            <a:r>
              <a:rPr lang="en" sz="1400" u="sng">
                <a:solidFill>
                  <a:schemeClr val="hlink"/>
                </a:solidFill>
                <a:hlinkClick r:id="rId12"/>
              </a:rPr>
              <a:t>https://www.ncbi.nlm.nih.gov/pmc/articles/PMC3088297/</a:t>
            </a:r>
            <a:endParaRPr sz="1400"/>
          </a:p>
          <a:p>
            <a:pPr marL="457200" lvl="0" indent="-317500" algn="l" rtl="0">
              <a:lnSpc>
                <a:spcPct val="100000"/>
              </a:lnSpc>
              <a:spcBef>
                <a:spcPts val="0"/>
              </a:spcBef>
              <a:spcAft>
                <a:spcPts val="0"/>
              </a:spcAft>
              <a:buSzPts val="1400"/>
              <a:buChar char="●"/>
            </a:pPr>
            <a:r>
              <a:rPr lang="en" sz="1400" u="sng">
                <a:solidFill>
                  <a:schemeClr val="hlink"/>
                </a:solidFill>
                <a:hlinkClick r:id="rId13"/>
              </a:rPr>
              <a:t>https://www.cdc.gov/nchs/fastats/electronic-medical-records.htm</a:t>
            </a:r>
            <a:endParaRPr sz="1400"/>
          </a:p>
          <a:p>
            <a:pPr marL="457200" lvl="0" indent="-317500" algn="l" rtl="0">
              <a:lnSpc>
                <a:spcPct val="100000"/>
              </a:lnSpc>
              <a:spcBef>
                <a:spcPts val="0"/>
              </a:spcBef>
              <a:spcAft>
                <a:spcPts val="0"/>
              </a:spcAft>
              <a:buSzPts val="1400"/>
              <a:buChar char="●"/>
            </a:pPr>
            <a:r>
              <a:rPr lang="en" sz="1400" u="sng">
                <a:solidFill>
                  <a:schemeClr val="hlink"/>
                </a:solidFill>
                <a:hlinkClick r:id="rId14"/>
              </a:rPr>
              <a:t>https://www.statista.com/statistics/829500/electronic-health-record-access-us/</a:t>
            </a:r>
            <a:endParaRPr sz="1400"/>
          </a:p>
          <a:p>
            <a:pPr marL="457200" lvl="0" indent="-317500" algn="l" rtl="0">
              <a:lnSpc>
                <a:spcPct val="100000"/>
              </a:lnSpc>
              <a:spcBef>
                <a:spcPts val="0"/>
              </a:spcBef>
              <a:spcAft>
                <a:spcPts val="0"/>
              </a:spcAft>
              <a:buSzPts val="1400"/>
              <a:buChar char="●"/>
            </a:pPr>
            <a:r>
              <a:rPr lang="en" sz="1400" u="sng">
                <a:solidFill>
                  <a:schemeClr val="hlink"/>
                </a:solidFill>
                <a:hlinkClick r:id="rId15"/>
              </a:rPr>
              <a:t>https://www.epic.com/software#Clinicals</a:t>
            </a:r>
            <a:endParaRPr sz="1400"/>
          </a:p>
          <a:p>
            <a:pPr marL="457200" lvl="0" indent="-317500" algn="l" rtl="0">
              <a:lnSpc>
                <a:spcPct val="100000"/>
              </a:lnSpc>
              <a:spcBef>
                <a:spcPts val="0"/>
              </a:spcBef>
              <a:spcAft>
                <a:spcPts val="0"/>
              </a:spcAft>
              <a:buSzPts val="1400"/>
              <a:buChar char="●"/>
            </a:pPr>
            <a:r>
              <a:rPr lang="en" sz="1400" u="sng">
                <a:solidFill>
                  <a:schemeClr val="hlink"/>
                </a:solidFill>
                <a:hlinkClick r:id="rId16"/>
              </a:rPr>
              <a:t>https://www.capterra.com/infographics/top-emr-software</a:t>
            </a:r>
            <a:endParaRPr sz="1400"/>
          </a:p>
          <a:p>
            <a:pPr marL="457200" lvl="0" indent="-317500" algn="l" rtl="0">
              <a:lnSpc>
                <a:spcPct val="100000"/>
              </a:lnSpc>
              <a:spcBef>
                <a:spcPts val="0"/>
              </a:spcBef>
              <a:spcAft>
                <a:spcPts val="0"/>
              </a:spcAft>
              <a:buSzPts val="1400"/>
              <a:buChar char="●"/>
            </a:pPr>
            <a:r>
              <a:rPr lang="en" sz="1400"/>
              <a:t>https://www.himss.org/library/interoperability-standards/what-is</a:t>
            </a:r>
            <a:endParaRPr sz="1400"/>
          </a:p>
          <a:p>
            <a:pPr marL="457200" lvl="0" indent="0" algn="l" rtl="0">
              <a:lnSpc>
                <a:spcPct val="100000"/>
              </a:lnSpc>
              <a:spcBef>
                <a:spcPts val="0"/>
              </a:spcBef>
              <a:spcAft>
                <a:spcPts val="0"/>
              </a:spcAft>
              <a:buNone/>
            </a:pPr>
            <a:endParaRPr>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819150" y="665286"/>
            <a:ext cx="7505700" cy="127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A61C00"/>
                </a:solidFill>
              </a:rPr>
              <a:t>Our Current EHR System</a:t>
            </a:r>
            <a:endParaRPr sz="2400" b="1">
              <a:solidFill>
                <a:srgbClr val="A61C00"/>
              </a:solidFill>
            </a:endParaRPr>
          </a:p>
        </p:txBody>
      </p:sp>
      <p:sp>
        <p:nvSpPr>
          <p:cNvPr id="143" name="Google Shape;143;p15"/>
          <p:cNvSpPr txBox="1">
            <a:spLocks noGrp="1"/>
          </p:cNvSpPr>
          <p:nvPr>
            <p:ph type="body" idx="1"/>
          </p:nvPr>
        </p:nvSpPr>
        <p:spPr>
          <a:xfrm>
            <a:off x="420725" y="1487899"/>
            <a:ext cx="8066100" cy="52443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Created in the 1970s but slow progression </a:t>
            </a:r>
            <a:endParaRPr sz="1500"/>
          </a:p>
          <a:p>
            <a:pPr marL="457200" lvl="0" indent="-323850" algn="l" rtl="0">
              <a:spcBef>
                <a:spcPts val="0"/>
              </a:spcBef>
              <a:spcAft>
                <a:spcPts val="0"/>
              </a:spcAft>
              <a:buSzPts val="1500"/>
              <a:buChar char="-"/>
            </a:pPr>
            <a:r>
              <a:rPr lang="en" sz="1500"/>
              <a:t>In 2009 the HITECH Act was signed into law and gave providers and hospitals further incentive to use EHR technology </a:t>
            </a:r>
            <a:endParaRPr sz="1500"/>
          </a:p>
          <a:p>
            <a:pPr marL="457200" lvl="0" indent="-323850" algn="l" rtl="0">
              <a:spcBef>
                <a:spcPts val="0"/>
              </a:spcBef>
              <a:spcAft>
                <a:spcPts val="0"/>
              </a:spcAft>
              <a:buSzPts val="1500"/>
              <a:buChar char="-"/>
            </a:pPr>
            <a:r>
              <a:rPr lang="en" sz="1500"/>
              <a:t>EHR software used in the U.S.</a:t>
            </a:r>
            <a:endParaRPr sz="1500"/>
          </a:p>
          <a:p>
            <a:pPr marL="914400" lvl="1" indent="-323850" algn="l" rtl="0">
              <a:spcBef>
                <a:spcPts val="0"/>
              </a:spcBef>
              <a:spcAft>
                <a:spcPts val="0"/>
              </a:spcAft>
              <a:buSzPts val="1500"/>
              <a:buChar char="-"/>
            </a:pPr>
            <a:r>
              <a:rPr lang="en" sz="1500"/>
              <a:t>eClinicalWorks, Allscripts, Cerner</a:t>
            </a:r>
            <a:endParaRPr sz="1500"/>
          </a:p>
          <a:p>
            <a:pPr marL="457200" lvl="0" indent="-323850" algn="l" rtl="0">
              <a:spcBef>
                <a:spcPts val="0"/>
              </a:spcBef>
              <a:spcAft>
                <a:spcPts val="0"/>
              </a:spcAft>
              <a:buSzPts val="1500"/>
              <a:buChar char="-"/>
            </a:pPr>
            <a:r>
              <a:rPr lang="en" sz="1500"/>
              <a:t>Epic Systems EHR</a:t>
            </a:r>
            <a:endParaRPr sz="1500"/>
          </a:p>
          <a:p>
            <a:pPr marL="914400" lvl="1" indent="-323850" algn="l" rtl="0">
              <a:spcBef>
                <a:spcPts val="0"/>
              </a:spcBef>
              <a:spcAft>
                <a:spcPts val="0"/>
              </a:spcAft>
              <a:buSzPts val="1500"/>
              <a:buChar char="-"/>
            </a:pPr>
            <a:r>
              <a:rPr lang="en" sz="1500"/>
              <a:t>Many hospitals use this system to document patient information</a:t>
            </a:r>
            <a:endParaRPr sz="1500"/>
          </a:p>
          <a:p>
            <a:pPr marL="1371600" lvl="2" indent="-323850" algn="l" rtl="0">
              <a:spcBef>
                <a:spcPts val="0"/>
              </a:spcBef>
              <a:spcAft>
                <a:spcPts val="0"/>
              </a:spcAft>
              <a:buSzPts val="1500"/>
              <a:buChar char="-"/>
            </a:pPr>
            <a:r>
              <a:rPr lang="en" sz="1500"/>
              <a:t>Vitals, medications, lab results, health care professional notes, payments, etc</a:t>
            </a:r>
            <a:endParaRPr sz="1500"/>
          </a:p>
          <a:p>
            <a:pPr marL="914400" lvl="1" indent="-323850" algn="l" rtl="0">
              <a:spcBef>
                <a:spcPts val="0"/>
              </a:spcBef>
              <a:spcAft>
                <a:spcPts val="0"/>
              </a:spcAft>
              <a:buSzPts val="1500"/>
              <a:buChar char="-"/>
            </a:pPr>
            <a:r>
              <a:rPr lang="en" sz="1500"/>
              <a:t>Providers can monitor their patients, submit referrals, order labs, schedule visits</a:t>
            </a:r>
            <a:endParaRPr sz="1500"/>
          </a:p>
          <a:p>
            <a:pPr marL="914400" lvl="1" indent="-323850" algn="l" rtl="0">
              <a:spcBef>
                <a:spcPts val="0"/>
              </a:spcBef>
              <a:spcAft>
                <a:spcPts val="0"/>
              </a:spcAft>
              <a:buSzPts val="1500"/>
              <a:buChar char="-"/>
            </a:pPr>
            <a:r>
              <a:rPr lang="en" sz="1500"/>
              <a:t>Patients have access to their personal and family history information via MyChart</a:t>
            </a:r>
            <a:endParaRPr sz="1500"/>
          </a:p>
          <a:p>
            <a:pPr marL="1371600" lvl="2" indent="-323850" algn="l" rtl="0">
              <a:spcBef>
                <a:spcPts val="0"/>
              </a:spcBef>
              <a:spcAft>
                <a:spcPts val="0"/>
              </a:spcAft>
              <a:buSzPts val="1500"/>
              <a:buChar char="-"/>
            </a:pPr>
            <a:r>
              <a:rPr lang="en" sz="1500"/>
              <a:t>Message clinicians, schedule appointments</a:t>
            </a:r>
            <a:endParaRPr sz="1500"/>
          </a:p>
          <a:p>
            <a:pPr marL="457200" lvl="0" indent="-323850" algn="l" rtl="0">
              <a:spcBef>
                <a:spcPts val="0"/>
              </a:spcBef>
              <a:spcAft>
                <a:spcPts val="0"/>
              </a:spcAft>
              <a:buSzPts val="1500"/>
              <a:buChar char="-"/>
            </a:pPr>
            <a:r>
              <a:rPr lang="en" sz="1500"/>
              <a:t>The U.S. system lacks the ability to connect to different information systems or organizations</a:t>
            </a:r>
            <a:endParaRPr sz="1500"/>
          </a:p>
          <a:p>
            <a:pPr marL="914400" lvl="1" indent="-323850" algn="l" rtl="0">
              <a:spcBef>
                <a:spcPts val="0"/>
              </a:spcBef>
              <a:spcAft>
                <a:spcPts val="0"/>
              </a:spcAft>
              <a:buSzPts val="1500"/>
              <a:buChar char="-"/>
            </a:pPr>
            <a:r>
              <a:rPr lang="en" sz="1500"/>
              <a:t>due to U.S. issues implementing their EHR to their full capabilities </a:t>
            </a:r>
            <a:endParaRPr sz="1500"/>
          </a:p>
          <a:p>
            <a:pPr marL="1371600" lvl="2" indent="-323850" algn="l" rtl="0">
              <a:spcBef>
                <a:spcPts val="0"/>
              </a:spcBef>
              <a:spcAft>
                <a:spcPts val="0"/>
              </a:spcAft>
              <a:buSzPts val="1500"/>
              <a:buChar char="-"/>
            </a:pPr>
            <a:r>
              <a:rPr lang="en" sz="1500"/>
              <a:t>Ensuring privacy and security compliance </a:t>
            </a:r>
            <a:endParaRPr sz="1500"/>
          </a:p>
          <a:p>
            <a:pPr marL="1371600" lvl="2" indent="-323850" algn="l" rtl="0">
              <a:spcBef>
                <a:spcPts val="0"/>
              </a:spcBef>
              <a:spcAft>
                <a:spcPts val="0"/>
              </a:spcAft>
              <a:buSzPts val="1500"/>
              <a:buChar char="-"/>
            </a:pPr>
            <a:r>
              <a:rPr lang="en" sz="1500"/>
              <a:t>Training staff on new EHR </a:t>
            </a:r>
            <a:endParaRPr sz="1500"/>
          </a:p>
          <a:p>
            <a:pPr marL="1371600" lvl="2" indent="-323850" algn="l" rtl="0">
              <a:spcBef>
                <a:spcPts val="0"/>
              </a:spcBef>
              <a:spcAft>
                <a:spcPts val="0"/>
              </a:spcAft>
              <a:buSzPts val="1500"/>
              <a:buChar char="-"/>
            </a:pPr>
            <a:r>
              <a:rPr lang="en" sz="1500"/>
              <a:t>Flow of work will change</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16"/>
          <p:cNvPicPr preferRelativeResize="0"/>
          <p:nvPr/>
        </p:nvPicPr>
        <p:blipFill>
          <a:blip r:embed="rId3">
            <a:alphaModFix/>
          </a:blip>
          <a:stretch>
            <a:fillRect/>
          </a:stretch>
        </p:blipFill>
        <p:spPr>
          <a:xfrm>
            <a:off x="371637" y="360250"/>
            <a:ext cx="8400724" cy="613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title"/>
          </p:nvPr>
        </p:nvSpPr>
        <p:spPr>
          <a:xfrm>
            <a:off x="819150" y="276321"/>
            <a:ext cx="7505700" cy="6258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Statistics of EHR/EMR Adoption</a:t>
            </a:r>
            <a:endParaRPr sz="1100"/>
          </a:p>
          <a:p>
            <a:pPr marL="0" lvl="0" indent="0" algn="l" rtl="0">
              <a:spcBef>
                <a:spcPts val="0"/>
              </a:spcBef>
              <a:spcAft>
                <a:spcPts val="0"/>
              </a:spcAft>
              <a:buNone/>
            </a:pPr>
            <a:endParaRPr/>
          </a:p>
        </p:txBody>
      </p:sp>
      <p:sp>
        <p:nvSpPr>
          <p:cNvPr id="154" name="Google Shape;154;p17"/>
          <p:cNvSpPr txBox="1">
            <a:spLocks noGrp="1"/>
          </p:cNvSpPr>
          <p:nvPr>
            <p:ph type="body" idx="1"/>
          </p:nvPr>
        </p:nvSpPr>
        <p:spPr>
          <a:xfrm>
            <a:off x="311700" y="832923"/>
            <a:ext cx="8520600" cy="5507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More that 96% of hospitals have a federally tested and certified EHR</a:t>
            </a:r>
            <a:endParaRPr sz="2400"/>
          </a:p>
          <a:p>
            <a:pPr marL="457200" lvl="0" indent="-381000" algn="l" rtl="0">
              <a:spcBef>
                <a:spcPts val="0"/>
              </a:spcBef>
              <a:spcAft>
                <a:spcPts val="0"/>
              </a:spcAft>
              <a:buSzPts val="2400"/>
              <a:buChar char="●"/>
            </a:pPr>
            <a:r>
              <a:rPr lang="en" sz="2400"/>
              <a:t>As of 2015 86.9% of office-based physicians in the US are using any EMR/EHR system</a:t>
            </a:r>
            <a:endParaRPr sz="2400"/>
          </a:p>
          <a:p>
            <a:pPr marL="914400" lvl="1" indent="-381000" algn="l" rtl="0">
              <a:spcBef>
                <a:spcPts val="0"/>
              </a:spcBef>
              <a:spcAft>
                <a:spcPts val="0"/>
              </a:spcAft>
              <a:buSzPts val="2400"/>
              <a:buChar char="○"/>
            </a:pPr>
            <a:r>
              <a:rPr lang="en" sz="2400"/>
              <a:t>53.9% are using basic EMR </a:t>
            </a:r>
            <a:endParaRPr sz="2400"/>
          </a:p>
          <a:p>
            <a:pPr marL="914400" marR="0" lvl="1" indent="-381000" algn="l" rtl="0">
              <a:lnSpc>
                <a:spcPct val="115000"/>
              </a:lnSpc>
              <a:spcBef>
                <a:spcPts val="0"/>
              </a:spcBef>
              <a:spcAft>
                <a:spcPts val="0"/>
              </a:spcAft>
              <a:buClr>
                <a:schemeClr val="dk2"/>
              </a:buClr>
              <a:buSzPts val="2400"/>
              <a:buFont typeface="Arial"/>
              <a:buChar char="○"/>
            </a:pPr>
            <a:r>
              <a:rPr lang="en" sz="2400"/>
              <a:t>77.9% are using a certified system</a:t>
            </a:r>
            <a:endParaRPr sz="2400"/>
          </a:p>
          <a:p>
            <a:pPr marL="457200" lvl="0" indent="0" algn="l" rtl="0">
              <a:lnSpc>
                <a:spcPct val="178571"/>
              </a:lnSpc>
              <a:spcBef>
                <a:spcPts val="1600"/>
              </a:spcBef>
              <a:spcAft>
                <a:spcPts val="0"/>
              </a:spcAft>
              <a:buNone/>
            </a:pPr>
            <a:endParaRPr/>
          </a:p>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55" name="Google Shape;155;p17"/>
          <p:cNvPicPr preferRelativeResize="0"/>
          <p:nvPr/>
        </p:nvPicPr>
        <p:blipFill>
          <a:blip r:embed="rId3">
            <a:alphaModFix/>
          </a:blip>
          <a:stretch>
            <a:fillRect/>
          </a:stretch>
        </p:blipFill>
        <p:spPr>
          <a:xfrm>
            <a:off x="1314850" y="3382550"/>
            <a:ext cx="6577825" cy="305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819150" y="848896"/>
            <a:ext cx="7505700" cy="650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2400" b="1">
                <a:solidFill>
                  <a:srgbClr val="990000"/>
                </a:solidFill>
              </a:rPr>
              <a:t>Electronic Patient Engagement Capabilities</a:t>
            </a:r>
            <a:endParaRPr/>
          </a:p>
          <a:p>
            <a:pPr marL="0" lvl="0" indent="0" algn="l" rtl="0">
              <a:spcBef>
                <a:spcPts val="0"/>
              </a:spcBef>
              <a:spcAft>
                <a:spcPts val="0"/>
              </a:spcAft>
              <a:buNone/>
            </a:pPr>
            <a:endParaRPr/>
          </a:p>
        </p:txBody>
      </p:sp>
      <p:sp>
        <p:nvSpPr>
          <p:cNvPr id="161" name="Google Shape;161;p18"/>
          <p:cNvSpPr txBox="1">
            <a:spLocks noGrp="1"/>
          </p:cNvSpPr>
          <p:nvPr>
            <p:ph type="body" idx="1"/>
          </p:nvPr>
        </p:nvSpPr>
        <p:spPr>
          <a:xfrm>
            <a:off x="819150" y="1697925"/>
            <a:ext cx="7505700" cy="456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355600" algn="l" rtl="0">
              <a:spcBef>
                <a:spcPts val="1600"/>
              </a:spcBef>
              <a:spcAft>
                <a:spcPts val="0"/>
              </a:spcAft>
              <a:buSzPts val="2000"/>
              <a:buChar char="●"/>
            </a:pPr>
            <a:r>
              <a:rPr lang="en" sz="2000"/>
              <a:t>In 2015 64% of office based physicians had an EHR that could exchange secure messages with patients and 16% of all physicians practices EHR allowed patients to view, download, and transmit information. </a:t>
            </a:r>
            <a:endParaRPr sz="2000"/>
          </a:p>
        </p:txBody>
      </p:sp>
      <p:pic>
        <p:nvPicPr>
          <p:cNvPr id="162" name="Google Shape;162;p18"/>
          <p:cNvPicPr preferRelativeResize="0"/>
          <p:nvPr/>
        </p:nvPicPr>
        <p:blipFill>
          <a:blip r:embed="rId3">
            <a:alphaModFix/>
          </a:blip>
          <a:stretch>
            <a:fillRect/>
          </a:stretch>
        </p:blipFill>
        <p:spPr>
          <a:xfrm>
            <a:off x="1348275" y="1589750"/>
            <a:ext cx="6287050" cy="2968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9"/>
          <p:cNvSpPr txBox="1">
            <a:spLocks noGrp="1"/>
          </p:cNvSpPr>
          <p:nvPr>
            <p:ph type="title"/>
          </p:nvPr>
        </p:nvSpPr>
        <p:spPr>
          <a:xfrm>
            <a:off x="819150" y="1127471"/>
            <a:ext cx="7505700" cy="597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600" b="1">
                <a:solidFill>
                  <a:srgbClr val="990000"/>
                </a:solidFill>
              </a:rPr>
              <a:t>Challenges in our Healthcare System</a:t>
            </a:r>
            <a:endParaRPr/>
          </a:p>
        </p:txBody>
      </p:sp>
      <p:sp>
        <p:nvSpPr>
          <p:cNvPr id="168" name="Google Shape;168;p19"/>
          <p:cNvSpPr txBox="1">
            <a:spLocks noGrp="1"/>
          </p:cNvSpPr>
          <p:nvPr>
            <p:ph type="body" idx="1"/>
          </p:nvPr>
        </p:nvSpPr>
        <p:spPr>
          <a:xfrm>
            <a:off x="819150" y="1724475"/>
            <a:ext cx="7505700" cy="4426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n" sz="1800" b="1"/>
              <a:t>Patients have more complex needs and wants, and it is hard for physicians to keep up</a:t>
            </a:r>
            <a:endParaRPr sz="1800" b="1"/>
          </a:p>
          <a:p>
            <a:pPr marL="457200" lvl="0" indent="-342900" algn="l" rtl="0">
              <a:spcBef>
                <a:spcPts val="0"/>
              </a:spcBef>
              <a:spcAft>
                <a:spcPts val="0"/>
              </a:spcAft>
              <a:buClr>
                <a:srgbClr val="4C4A4A"/>
              </a:buClr>
              <a:buSzPts val="1800"/>
              <a:buChar char="●"/>
            </a:pPr>
            <a:r>
              <a:rPr lang="en" sz="1800">
                <a:solidFill>
                  <a:srgbClr val="4C4A4A"/>
                </a:solidFill>
              </a:rPr>
              <a:t>25% of Americans have multiple chronic conditions, thus seeing multiple providers</a:t>
            </a:r>
            <a:endParaRPr sz="1800">
              <a:solidFill>
                <a:srgbClr val="4C4A4A"/>
              </a:solidFill>
            </a:endParaRPr>
          </a:p>
          <a:p>
            <a:pPr marL="457200" lvl="0" indent="-342900" algn="l" rtl="0">
              <a:spcBef>
                <a:spcPts val="0"/>
              </a:spcBef>
              <a:spcAft>
                <a:spcPts val="0"/>
              </a:spcAft>
              <a:buClr>
                <a:srgbClr val="4C4A4A"/>
              </a:buClr>
              <a:buSzPts val="1800"/>
              <a:buChar char="●"/>
            </a:pPr>
            <a:r>
              <a:rPr lang="en" sz="1800">
                <a:solidFill>
                  <a:srgbClr val="4C4A4A"/>
                </a:solidFill>
              </a:rPr>
              <a:t>63% of patients forget to adhere to medications.</a:t>
            </a:r>
            <a:endParaRPr sz="1800">
              <a:solidFill>
                <a:srgbClr val="4C4A4A"/>
              </a:solidFill>
            </a:endParaRPr>
          </a:p>
          <a:p>
            <a:pPr marL="457200" lvl="0" indent="-342900" algn="l" rtl="0">
              <a:spcBef>
                <a:spcPts val="0"/>
              </a:spcBef>
              <a:spcAft>
                <a:spcPts val="0"/>
              </a:spcAft>
              <a:buClr>
                <a:srgbClr val="4C4A4A"/>
              </a:buClr>
              <a:buSzPts val="1800"/>
              <a:buChar char="●"/>
            </a:pPr>
            <a:r>
              <a:rPr lang="en" sz="1800">
                <a:solidFill>
                  <a:srgbClr val="4C4A4A"/>
                </a:solidFill>
              </a:rPr>
              <a:t>40% of doctors feel that their work pace is chaotic.</a:t>
            </a:r>
            <a:endParaRPr sz="1800">
              <a:solidFill>
                <a:srgbClr val="4C4A4A"/>
              </a:solidFill>
            </a:endParaRPr>
          </a:p>
          <a:p>
            <a:pPr marL="457200" lvl="0" indent="-342900" algn="l" rtl="0">
              <a:spcBef>
                <a:spcPts val="0"/>
              </a:spcBef>
              <a:spcAft>
                <a:spcPts val="0"/>
              </a:spcAft>
              <a:buClr>
                <a:srgbClr val="4C4A4A"/>
              </a:buClr>
              <a:buSzPts val="1800"/>
              <a:buChar char="●"/>
            </a:pPr>
            <a:r>
              <a:rPr lang="en" sz="1800">
                <a:solidFill>
                  <a:srgbClr val="4C4A4A"/>
                </a:solidFill>
              </a:rPr>
              <a:t>60% of doctors feel that visits are too short to treat patients effectively.</a:t>
            </a:r>
            <a:endParaRPr sz="1800">
              <a:solidFill>
                <a:srgbClr val="4C4A4A"/>
              </a:solidFill>
            </a:endParaRPr>
          </a:p>
          <a:p>
            <a:pPr marL="0" lvl="0" indent="0" algn="l" rtl="0">
              <a:lnSpc>
                <a:spcPct val="100000"/>
              </a:lnSpc>
              <a:spcBef>
                <a:spcPts val="2100"/>
              </a:spcBef>
              <a:spcAft>
                <a:spcPts val="0"/>
              </a:spcAft>
              <a:buNone/>
            </a:pPr>
            <a:r>
              <a:rPr lang="en" sz="1800" b="1"/>
              <a:t>To Decrease Costs and provide High Quality Healthcare</a:t>
            </a:r>
            <a:endParaRPr sz="1800" b="1">
              <a:solidFill>
                <a:srgbClr val="4C4A4A"/>
              </a:solidFill>
            </a:endParaRPr>
          </a:p>
          <a:p>
            <a:pPr marL="457200" lvl="0" indent="-342900" algn="l" rtl="0">
              <a:spcBef>
                <a:spcPts val="0"/>
              </a:spcBef>
              <a:spcAft>
                <a:spcPts val="0"/>
              </a:spcAft>
              <a:buClr>
                <a:srgbClr val="4C4A4A"/>
              </a:buClr>
              <a:buSzPts val="1800"/>
              <a:buChar char="●"/>
            </a:pPr>
            <a:r>
              <a:rPr lang="en" sz="1800">
                <a:solidFill>
                  <a:srgbClr val="4C4A4A"/>
                </a:solidFill>
              </a:rPr>
              <a:t>In 2017 U.S. Healthcare costs were $3.5 trillion and accounts for 17.9% of our GDP</a:t>
            </a:r>
            <a:endParaRPr sz="1800">
              <a:solidFill>
                <a:srgbClr val="4C4A4A"/>
              </a:solidFill>
            </a:endParaRPr>
          </a:p>
          <a:p>
            <a:pPr marL="457200" lvl="0" indent="-342900" algn="l" rtl="0">
              <a:spcBef>
                <a:spcPts val="0"/>
              </a:spcBef>
              <a:spcAft>
                <a:spcPts val="0"/>
              </a:spcAft>
              <a:buClr>
                <a:srgbClr val="4C4A4A"/>
              </a:buClr>
              <a:buSzPts val="1800"/>
              <a:buChar char="●"/>
            </a:pPr>
            <a:r>
              <a:rPr lang="en" sz="1800">
                <a:solidFill>
                  <a:srgbClr val="4C4A4A"/>
                </a:solidFill>
              </a:rPr>
              <a:t>Administrative costs account for over 20% of costs due to billing and antiquated fax communication</a:t>
            </a:r>
            <a:endParaRPr sz="1800">
              <a:solidFill>
                <a:srgbClr val="4C4A4A"/>
              </a:solidFill>
            </a:endParaRPr>
          </a:p>
          <a:p>
            <a:pPr marL="457200" lvl="0" indent="-342900" algn="l" rtl="0">
              <a:spcBef>
                <a:spcPts val="0"/>
              </a:spcBef>
              <a:spcAft>
                <a:spcPts val="0"/>
              </a:spcAft>
              <a:buClr>
                <a:srgbClr val="4C4A4A"/>
              </a:buClr>
              <a:buSzPts val="1800"/>
              <a:buChar char="●"/>
            </a:pPr>
            <a:r>
              <a:rPr lang="en" sz="1800">
                <a:solidFill>
                  <a:srgbClr val="4C4A4A"/>
                </a:solidFill>
              </a:rPr>
              <a:t>Three of every ten tests ordered are reordered because results are lost </a:t>
            </a:r>
            <a:endParaRPr sz="1800">
              <a:solidFill>
                <a:srgbClr val="4C4A4A"/>
              </a:solidFill>
            </a:endParaRPr>
          </a:p>
          <a:p>
            <a:pPr marL="0" lvl="0" indent="0" algn="l" rtl="0">
              <a:spcBef>
                <a:spcPts val="2100"/>
              </a:spcBef>
              <a:spcAft>
                <a:spcPts val="1600"/>
              </a:spcAft>
              <a:buNone/>
            </a:pP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0"/>
          <p:cNvSpPr txBox="1">
            <a:spLocks noGrp="1"/>
          </p:cNvSpPr>
          <p:nvPr>
            <p:ph type="title"/>
          </p:nvPr>
        </p:nvSpPr>
        <p:spPr>
          <a:xfrm>
            <a:off x="728250" y="895167"/>
            <a:ext cx="7505700" cy="12729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600" b="1">
                <a:solidFill>
                  <a:srgbClr val="990000"/>
                </a:solidFill>
              </a:rPr>
              <a:t>Problems of our Healthcare Information System</a:t>
            </a:r>
            <a:endParaRPr sz="2600"/>
          </a:p>
        </p:txBody>
      </p:sp>
      <p:sp>
        <p:nvSpPr>
          <p:cNvPr id="174" name="Google Shape;174;p20"/>
          <p:cNvSpPr txBox="1">
            <a:spLocks noGrp="1"/>
          </p:cNvSpPr>
          <p:nvPr>
            <p:ph type="body" idx="1"/>
          </p:nvPr>
        </p:nvSpPr>
        <p:spPr>
          <a:xfrm>
            <a:off x="606150" y="1687000"/>
            <a:ext cx="7931700" cy="409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200" b="1"/>
              <a:t>Communication</a:t>
            </a:r>
            <a:endParaRPr sz="2200" b="1"/>
          </a:p>
          <a:p>
            <a:pPr marL="457200" lvl="0" indent="-368300" algn="l" rtl="0">
              <a:lnSpc>
                <a:spcPct val="100000"/>
              </a:lnSpc>
              <a:spcBef>
                <a:spcPts val="0"/>
              </a:spcBef>
              <a:spcAft>
                <a:spcPts val="0"/>
              </a:spcAft>
              <a:buSzPts val="2200"/>
              <a:buChar char="●"/>
            </a:pPr>
            <a:r>
              <a:rPr lang="en" sz="2200"/>
              <a:t>Preventable medical errors remain the 3rd leading cause of death, over 80% are due to administrative errors  </a:t>
            </a:r>
            <a:endParaRPr sz="2200"/>
          </a:p>
          <a:p>
            <a:pPr marL="457200" lvl="0" indent="-368300" algn="l" rtl="0">
              <a:lnSpc>
                <a:spcPct val="100000"/>
              </a:lnSpc>
              <a:spcBef>
                <a:spcPts val="0"/>
              </a:spcBef>
              <a:spcAft>
                <a:spcPts val="0"/>
              </a:spcAft>
              <a:buSzPts val="2200"/>
              <a:buChar char="●"/>
            </a:pPr>
            <a:r>
              <a:rPr lang="en" sz="2200"/>
              <a:t>Only 54% of faxed referrals where scheduled, and primary providers are unaware </a:t>
            </a:r>
            <a:endParaRPr sz="2200"/>
          </a:p>
          <a:p>
            <a:pPr marL="457200" lvl="0" indent="-368300" algn="l" rtl="0">
              <a:lnSpc>
                <a:spcPct val="100000"/>
              </a:lnSpc>
              <a:spcBef>
                <a:spcPts val="0"/>
              </a:spcBef>
              <a:spcAft>
                <a:spcPts val="0"/>
              </a:spcAft>
              <a:buSzPts val="2200"/>
              <a:buChar char="●"/>
            </a:pPr>
            <a:r>
              <a:rPr lang="en" sz="2200"/>
              <a:t>In 2015 only 59% of Hospitals notified patients PCP of ER admission</a:t>
            </a:r>
            <a:endParaRPr sz="2200"/>
          </a:p>
          <a:p>
            <a:pPr marL="0" lvl="0" indent="0" algn="l" rtl="0">
              <a:lnSpc>
                <a:spcPct val="100000"/>
              </a:lnSpc>
              <a:spcBef>
                <a:spcPts val="1600"/>
              </a:spcBef>
              <a:spcAft>
                <a:spcPts val="0"/>
              </a:spcAft>
              <a:buNone/>
            </a:pPr>
            <a:r>
              <a:rPr lang="en" sz="2200" b="1"/>
              <a:t>Interoperability of EHRs</a:t>
            </a:r>
            <a:endParaRPr sz="2200" b="1"/>
          </a:p>
          <a:p>
            <a:pPr marL="457200" lvl="0" indent="-368300" algn="l" rtl="0">
              <a:lnSpc>
                <a:spcPct val="100000"/>
              </a:lnSpc>
              <a:spcBef>
                <a:spcPts val="0"/>
              </a:spcBef>
              <a:spcAft>
                <a:spcPts val="0"/>
              </a:spcAft>
              <a:buSzPts val="2200"/>
              <a:buChar char="●"/>
            </a:pPr>
            <a:r>
              <a:rPr lang="en" sz="2200"/>
              <a:t>The average hospital has 16 different EMR systems, most have over 10 and only 2% have 1-2 systems</a:t>
            </a:r>
            <a:endParaRPr sz="2200"/>
          </a:p>
          <a:p>
            <a:pPr marL="457200" lvl="0" indent="-368300" algn="l" rtl="0">
              <a:lnSpc>
                <a:spcPct val="100000"/>
              </a:lnSpc>
              <a:spcBef>
                <a:spcPts val="0"/>
              </a:spcBef>
              <a:spcAft>
                <a:spcPts val="0"/>
              </a:spcAft>
              <a:buSzPts val="2200"/>
              <a:buChar char="●"/>
            </a:pPr>
            <a:r>
              <a:rPr lang="en" sz="2200"/>
              <a:t>Only 30% of EHR exchange vital information</a:t>
            </a:r>
            <a:endParaRPr sz="2200"/>
          </a:p>
          <a:p>
            <a:pPr marL="457200" lvl="0" indent="0" algn="l" rtl="0">
              <a:lnSpc>
                <a:spcPct val="100000"/>
              </a:lnSpc>
              <a:spcBef>
                <a:spcPts val="1600"/>
              </a:spcBef>
              <a:spcAft>
                <a:spcPts val="0"/>
              </a:spcAft>
              <a:buNone/>
            </a:pPr>
            <a:endParaRPr/>
          </a:p>
          <a:p>
            <a:pPr marL="0" lvl="0" indent="0" algn="l" rtl="0">
              <a:lnSpc>
                <a:spcPct val="100000"/>
              </a:lnSpc>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990000"/>
                </a:solidFill>
              </a:rPr>
              <a:t>What is Universal EHR?</a:t>
            </a:r>
            <a:endParaRPr/>
          </a:p>
        </p:txBody>
      </p:sp>
      <p:sp>
        <p:nvSpPr>
          <p:cNvPr id="180" name="Google Shape;180;p21"/>
          <p:cNvSpPr txBox="1">
            <a:spLocks noGrp="1"/>
          </p:cNvSpPr>
          <p:nvPr>
            <p:ph type="body" idx="1"/>
          </p:nvPr>
        </p:nvSpPr>
        <p:spPr>
          <a:xfrm>
            <a:off x="819150" y="1925800"/>
            <a:ext cx="7505700" cy="326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a:t>Universal Electronic Health Records </a:t>
            </a:r>
            <a:r>
              <a:rPr lang="en" sz="1800"/>
              <a:t>would allow access to patient health information at every potential venue of care </a:t>
            </a:r>
            <a:endParaRPr sz="1800"/>
          </a:p>
          <a:p>
            <a:pPr marL="457200" lvl="0" indent="-342900" algn="l" rtl="0">
              <a:spcBef>
                <a:spcPts val="0"/>
              </a:spcBef>
              <a:spcAft>
                <a:spcPts val="0"/>
              </a:spcAft>
              <a:buSzPts val="1800"/>
              <a:buChar char="●"/>
            </a:pPr>
            <a:r>
              <a:rPr lang="en" sz="1800"/>
              <a:t>Patient privacy, security and autonomy would still be preserved</a:t>
            </a:r>
            <a:endParaRPr sz="1800"/>
          </a:p>
          <a:p>
            <a:pPr marL="457200" lvl="0" indent="-342900" algn="l" rtl="0">
              <a:spcBef>
                <a:spcPts val="0"/>
              </a:spcBef>
              <a:spcAft>
                <a:spcPts val="0"/>
              </a:spcAft>
              <a:buSzPts val="1800"/>
              <a:buChar char="●"/>
            </a:pPr>
            <a:r>
              <a:rPr lang="en" sz="1800"/>
              <a:t>It is generally agreed by everyone that technology, with access to up-to-date information on a patient's health information, is a huge step forward in health care reform </a:t>
            </a:r>
            <a:endParaRPr sz="1800"/>
          </a:p>
          <a:p>
            <a:pPr marL="457200" lvl="0" indent="-342900" algn="l" rtl="0">
              <a:spcBef>
                <a:spcPts val="0"/>
              </a:spcBef>
              <a:spcAft>
                <a:spcPts val="0"/>
              </a:spcAft>
              <a:buSzPts val="1800"/>
              <a:buChar char="●"/>
            </a:pPr>
            <a:r>
              <a:rPr lang="en" sz="1800"/>
              <a:t>Main goal is </a:t>
            </a:r>
            <a:r>
              <a:rPr lang="en" sz="1800" b="1"/>
              <a:t>ACCESS!</a:t>
            </a:r>
            <a:endParaRPr sz="1800" b="1"/>
          </a:p>
          <a:p>
            <a:pPr marL="914400" lvl="1" indent="-342900" algn="l" rtl="0">
              <a:spcBef>
                <a:spcPts val="0"/>
              </a:spcBef>
              <a:spcAft>
                <a:spcPts val="0"/>
              </a:spcAft>
              <a:buSzPts val="1800"/>
              <a:buChar char="○"/>
            </a:pPr>
            <a:r>
              <a:rPr lang="en" sz="1800"/>
              <a:t>Patient information needs to be portable and accessible to appropriate care givers in different settings </a:t>
            </a:r>
            <a:endParaRPr sz="1800"/>
          </a:p>
          <a:p>
            <a:pPr marL="457200" lvl="0" indent="-342900" algn="l" rtl="0">
              <a:spcBef>
                <a:spcPts val="0"/>
              </a:spcBef>
              <a:spcAft>
                <a:spcPts val="0"/>
              </a:spcAft>
              <a:buSzPts val="1800"/>
              <a:buChar char="●"/>
            </a:pPr>
            <a:r>
              <a:rPr lang="en" sz="1800"/>
              <a:t>Different models of Universal EHR have been suggested</a:t>
            </a:r>
            <a:endParaRPr sz="1800"/>
          </a:p>
          <a:p>
            <a:pPr marL="1371600" lvl="0" indent="0" algn="l" rtl="0">
              <a:spcBef>
                <a:spcPts val="0"/>
              </a:spcBef>
              <a:spcAft>
                <a:spcPts val="0"/>
              </a:spcAft>
              <a:buNone/>
            </a:pPr>
            <a:r>
              <a:rPr lang="en" sz="1800"/>
              <a:t>A. Internet-based password protected records</a:t>
            </a:r>
            <a:endParaRPr sz="1800"/>
          </a:p>
          <a:p>
            <a:pPr marL="1371600" lvl="0" indent="0" algn="l" rtl="0">
              <a:spcBef>
                <a:spcPts val="0"/>
              </a:spcBef>
              <a:spcAft>
                <a:spcPts val="0"/>
              </a:spcAft>
              <a:buNone/>
            </a:pPr>
            <a:r>
              <a:rPr lang="en" sz="1800"/>
              <a:t>B. Portable USB drives</a:t>
            </a:r>
            <a:endParaRPr sz="1800"/>
          </a:p>
          <a:p>
            <a:pPr marL="457200" lvl="0" indent="0" algn="l" rtl="0">
              <a:spcBef>
                <a:spcPts val="1600"/>
              </a:spcBef>
              <a:spcAft>
                <a:spcPts val="1600"/>
              </a:spcAft>
              <a:buNone/>
            </a:pPr>
            <a:endParaRPr sz="140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3013</Words>
  <Application>Microsoft Macintosh PowerPoint</Application>
  <PresentationFormat>On-screen Show (4:3)</PresentationFormat>
  <Paragraphs>324</Paragraphs>
  <Slides>20</Slides>
  <Notes>20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20</vt:i4>
      </vt:variant>
    </vt:vector>
  </HeadingPairs>
  <TitlesOfParts>
    <vt:vector size="22" baseType="lpstr">
      <vt:lpstr>Nunito</vt:lpstr>
      <vt:lpstr>Shift</vt:lpstr>
      <vt:lpstr>Federal Mandate for  Universal EHR </vt:lpstr>
      <vt:lpstr>What are EHR?</vt:lpstr>
      <vt:lpstr>Our Current EHR System</vt:lpstr>
      <vt:lpstr>PowerPoint Presentation</vt:lpstr>
      <vt:lpstr>Statistics of EHR/EMR Adoption </vt:lpstr>
      <vt:lpstr>Electronic Patient Engagement Capabilities </vt:lpstr>
      <vt:lpstr>Challenges in our Healthcare System</vt:lpstr>
      <vt:lpstr>Problems of our Healthcare Information System</vt:lpstr>
      <vt:lpstr>What is Universal EHR?</vt:lpstr>
      <vt:lpstr>How can Universal EHRs solve problems? </vt:lpstr>
      <vt:lpstr>How can Universal EHRs solve problems?</vt:lpstr>
      <vt:lpstr>Do we have anything similar to Universal EHRs  already in the states?</vt:lpstr>
      <vt:lpstr>Our Plan to Implement a Universal EHR</vt:lpstr>
      <vt:lpstr>Universal Records, Universal Risk  </vt:lpstr>
      <vt:lpstr>Are other countries using Universal EHRs?</vt:lpstr>
      <vt:lpstr>Are other countries using Universal EHRs?</vt:lpstr>
      <vt:lpstr>Are other countries using Universal EHRs?</vt:lpstr>
      <vt:lpstr>Are other countries using Universal EHRs?</vt:lpstr>
      <vt:lpstr>Conclusion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Mandate for  Universal EHR </dc:title>
  <cp:lastModifiedBy>Joe Gambino</cp:lastModifiedBy>
  <cp:revision>1</cp:revision>
  <dcterms:modified xsi:type="dcterms:W3CDTF">2020-01-20T23:31:37Z</dcterms:modified>
</cp:coreProperties>
</file>